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46"/>
  </p:notesMasterIdLst>
  <p:sldIdLst>
    <p:sldId id="303" r:id="rId3"/>
    <p:sldId id="317" r:id="rId4"/>
    <p:sldId id="318" r:id="rId5"/>
    <p:sldId id="293" r:id="rId6"/>
    <p:sldId id="262" r:id="rId7"/>
    <p:sldId id="290" r:id="rId8"/>
    <p:sldId id="309" r:id="rId9"/>
    <p:sldId id="284" r:id="rId10"/>
    <p:sldId id="285" r:id="rId11"/>
    <p:sldId id="286" r:id="rId12"/>
    <p:sldId id="263" r:id="rId13"/>
    <p:sldId id="264" r:id="rId14"/>
    <p:sldId id="265" r:id="rId15"/>
    <p:sldId id="266" r:id="rId16"/>
    <p:sldId id="315" r:id="rId17"/>
    <p:sldId id="316" r:id="rId18"/>
    <p:sldId id="319" r:id="rId19"/>
    <p:sldId id="267" r:id="rId20"/>
    <p:sldId id="276" r:id="rId21"/>
    <p:sldId id="268" r:id="rId22"/>
    <p:sldId id="269" r:id="rId23"/>
    <p:sldId id="270" r:id="rId24"/>
    <p:sldId id="271" r:id="rId25"/>
    <p:sldId id="274" r:id="rId26"/>
    <p:sldId id="275" r:id="rId27"/>
    <p:sldId id="281" r:id="rId28"/>
    <p:sldId id="282" r:id="rId29"/>
    <p:sldId id="283" r:id="rId30"/>
    <p:sldId id="280" r:id="rId31"/>
    <p:sldId id="306" r:id="rId32"/>
    <p:sldId id="307" r:id="rId33"/>
    <p:sldId id="289" r:id="rId34"/>
    <p:sldId id="292" r:id="rId35"/>
    <p:sldId id="310" r:id="rId36"/>
    <p:sldId id="320" r:id="rId37"/>
    <p:sldId id="287" r:id="rId38"/>
    <p:sldId id="312" r:id="rId39"/>
    <p:sldId id="313" r:id="rId40"/>
    <p:sldId id="288" r:id="rId41"/>
    <p:sldId id="273" r:id="rId42"/>
    <p:sldId id="314" r:id="rId43"/>
    <p:sldId id="321" r:id="rId44"/>
    <p:sldId id="260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570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DB302-F0D8-40B3-B20C-0803BF594E20}" type="datetimeFigureOut">
              <a:rPr lang="pt-BR" smtClean="0"/>
              <a:t>13/09/2016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52663-ABEC-4465-A185-7F638DA976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597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26A34-6FBF-467F-A406-2B6D19ECEB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92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52663-ABEC-4465-A185-7F638DA9761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695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47"/>
            <a:ext cx="9143999" cy="6758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408" y="516685"/>
            <a:ext cx="8203153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1907341"/>
            <a:ext cx="7925349" cy="17526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0073033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charset="2"/>
              <a:buChar char="§"/>
              <a:defRPr>
                <a:solidFill>
                  <a:schemeClr val="tx2"/>
                </a:solidFill>
              </a:defRPr>
            </a:lvl1pPr>
            <a:lvl2pPr marL="742950" indent="-285750">
              <a:buFont typeface="Wingdings" charset="2"/>
              <a:buChar char="§"/>
              <a:defRPr>
                <a:solidFill>
                  <a:srgbClr val="474947"/>
                </a:solidFill>
              </a:defRPr>
            </a:lvl2pPr>
            <a:lvl3pPr marL="11430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3pPr>
            <a:lvl4pPr marL="16002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4pPr>
            <a:lvl5pPr marL="20574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14064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1059638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6298301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5122623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2153773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8698638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5009028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4124323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2B21B-2ADA-A040-A652-A7305E1B99FE}" type="datetimeFigureOut">
              <a:rPr lang="en-US" smtClean="0"/>
              <a:t>9/13/2016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9173538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7275403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Autofit/>
          </a:bodyPr>
          <a:lstStyle>
            <a:lvl1pPr algn="l">
              <a:defRPr sz="3600" b="1" cap="none" spc="0">
                <a:ln w="1905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>
          <a:xfrm>
            <a:off x="357188" y="1428750"/>
            <a:ext cx="8358187" cy="4429125"/>
          </a:xfrm>
        </p:spPr>
        <p:txBody>
          <a:bodyPr/>
          <a:lstStyle>
            <a:lvl1pPr>
              <a:buFontTx/>
              <a:buBlip>
                <a:blip r:embed="rId3"/>
              </a:buBlip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buFontTx/>
              <a:buBlip>
                <a:blip r:embed="rId3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440000">
              <a:buFontTx/>
              <a:buBlip>
                <a:blip r:embed="rId3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2160000">
              <a:buFont typeface="Wingdings" pitchFamily="2" charset="2"/>
              <a:buChar char="§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</p:txBody>
      </p:sp>
    </p:spTree>
    <p:extLst>
      <p:ext uri="{BB962C8B-B14F-4D97-AF65-F5344CB8AC3E}">
        <p14:creationId xmlns:p14="http://schemas.microsoft.com/office/powerpoint/2010/main" val="2936613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40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96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35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04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80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41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13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87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24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68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8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28" y="6072791"/>
            <a:ext cx="9143995" cy="7951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fld id="{5942B21B-2ADA-A040-A652-A7305E1B99FE}" type="datetimeFigureOut">
              <a:rPr lang="en-US" smtClean="0"/>
              <a:pPr/>
              <a:t>9/13/2016</a:t>
            </a:fld>
            <a:r>
              <a:rPr lang="en-US" dirty="0"/>
              <a:t>  |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260044" y="12203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SQLSaturday_Final_Web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337" y="5911456"/>
            <a:ext cx="1912930" cy="95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6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6E1E9-2EB4-4006-ACEB-EB38465F9A92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B964F-06FC-49E3-9937-0BE9AE33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0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https://www.facebook.com/fabiano.nevesamorim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://blogfabiano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simple-talk.com/author/fabiano-amorim/" TargetMode="Externa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portuguese/topicos/aprenda_ingles/" TargetMode="External"/><Relationship Id="rId2" Type="http://schemas.openxmlformats.org/officeDocument/2006/relationships/hyperlink" Target="http://www.google.com.br/search?num=30&amp;hl=pt-BR&amp;biw=1201&amp;bih=543&amp;gbv=2&amp;q=blog+aprender+ingles&amp;oq=blog+aprender+ingles&amp;aq=f&amp;aqi=g1&amp;aql=&amp;gs_sm=e&amp;gs_upl=129196l131982l0l132095l20l14l0l2l2l1l336l2778l0.5.4.3l12l0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verbling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ozar.me/2016/04/how-to-measure-your-career-sqlsaturday-israel-keynote/" TargetMode="Externa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530525" y="275904"/>
            <a:ext cx="8203153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Carreira - Dicas para fazer um milhão com MSSQL</a:t>
            </a:r>
            <a:endParaRPr lang="en-US" dirty="0"/>
          </a:p>
        </p:txBody>
      </p:sp>
      <p:sp>
        <p:nvSpPr>
          <p:cNvPr id="12" name="AutoShape 41"/>
          <p:cNvSpPr>
            <a:spLocks noChangeArrowheads="1"/>
          </p:cNvSpPr>
          <p:nvPr/>
        </p:nvSpPr>
        <p:spPr bwMode="auto">
          <a:xfrm>
            <a:off x="305403" y="2067525"/>
            <a:ext cx="8509161" cy="2437235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"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About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me:" </a:t>
            </a:r>
          </a:p>
          <a:p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FROM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VALUES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'Fabiano Neves Amorim'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'SQL Server MVP'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'fabiano_amorim@bol.com.br | @</a:t>
            </a:r>
            <a:r>
              <a:rPr lang="pt-BR" dirty="0" err="1">
                <a:solidFill>
                  <a:srgbClr val="FF0000"/>
                </a:solidFill>
                <a:latin typeface="Consolas" panose="020B0609020204030204" pitchFamily="49" charset="0"/>
              </a:rPr>
              <a:t>mcflyamorim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'Database consultant – Pythian(Love your data)'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en-US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'https://www.facebook.com/fabiano.nevesamorim'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strike="sngStrike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'https://www.orkut.com/mcflyamorim'</a:t>
            </a:r>
            <a:r>
              <a:rPr lang="pt-BR" strike="sngStrike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strike="sngStrike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'http://blogfabiano.com'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Tab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"About me:"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25" y="5798558"/>
            <a:ext cx="2215901" cy="81077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852" y="5911056"/>
            <a:ext cx="1707826" cy="698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63295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Fabiano Neves </a:t>
            </a:r>
            <a:r>
              <a:rPr lang="en-US" dirty="0" err="1"/>
              <a:t>Amorim</a:t>
            </a:r>
            <a:endParaRPr lang="en-US" dirty="0"/>
          </a:p>
          <a:p>
            <a:pPr lvl="1"/>
            <a:r>
              <a:rPr lang="en-US" sz="1800" dirty="0">
                <a:hlinkClick r:id="rId2"/>
              </a:rPr>
              <a:t>http://blogfabiano.com</a:t>
            </a:r>
            <a:r>
              <a:rPr lang="en-US" sz="1800" dirty="0"/>
              <a:t> </a:t>
            </a:r>
          </a:p>
          <a:p>
            <a:pPr lvl="1"/>
            <a:r>
              <a:rPr lang="en-US" sz="2000" dirty="0"/>
              <a:t>SQL Server MVP</a:t>
            </a:r>
          </a:p>
          <a:p>
            <a:pPr lvl="1"/>
            <a:r>
              <a:rPr lang="en-US" sz="2000" dirty="0"/>
              <a:t>Pythian – Love your data!</a:t>
            </a:r>
          </a:p>
          <a:p>
            <a:pPr lvl="1"/>
            <a:r>
              <a:rPr lang="en-US" sz="2000" dirty="0"/>
              <a:t>Twitter: @</a:t>
            </a:r>
            <a:r>
              <a:rPr lang="en-US" sz="2000" dirty="0" err="1"/>
              <a:t>mcflyamorim</a:t>
            </a:r>
            <a:endParaRPr lang="en-US" sz="2000" dirty="0"/>
          </a:p>
          <a:p>
            <a:pPr lvl="1"/>
            <a:r>
              <a:rPr lang="en-US" sz="2000" dirty="0"/>
              <a:t>Facebook: </a:t>
            </a:r>
            <a:r>
              <a:rPr lang="en-US" sz="2000" dirty="0">
                <a:hlinkClick r:id="rId3"/>
              </a:rPr>
              <a:t>https://www.facebook.com/fabiano.nevesamorim</a:t>
            </a:r>
            <a:endParaRPr lang="en-US" sz="2000" dirty="0"/>
          </a:p>
          <a:p>
            <a:pPr lvl="1"/>
            <a:r>
              <a:rPr lang="en-US" sz="2000" dirty="0" err="1"/>
              <a:t>Artigos</a:t>
            </a:r>
            <a:r>
              <a:rPr lang="en-US" sz="2000" dirty="0"/>
              <a:t>: </a:t>
            </a:r>
            <a:r>
              <a:rPr lang="en-US" sz="2000" dirty="0">
                <a:hlinkClick r:id="rId4"/>
              </a:rPr>
              <a:t>https://www.simple-talk.com/author/fabiano-amorim/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Livros</a:t>
            </a:r>
            <a:r>
              <a:rPr lang="en-US" sz="2000" dirty="0"/>
              <a:t>:</a:t>
            </a:r>
            <a:br>
              <a:rPr lang="en-US" sz="1600" dirty="0"/>
            </a:br>
            <a:endParaRPr lang="en-US" sz="16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…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550" y="4722007"/>
            <a:ext cx="1336224" cy="172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790" y="4722007"/>
            <a:ext cx="1233861" cy="172116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054" y="2520743"/>
            <a:ext cx="552927" cy="2260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2124" y="4722007"/>
            <a:ext cx="1283263" cy="17211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2634" y="2885436"/>
            <a:ext cx="799917" cy="28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1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8724"/>
            <a:ext cx="8229600" cy="226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“</a:t>
            </a:r>
            <a:r>
              <a:rPr lang="en-US" sz="4000" dirty="0" err="1"/>
              <a:t>fazer</a:t>
            </a:r>
            <a:r>
              <a:rPr lang="en-US" sz="4000" dirty="0"/>
              <a:t> um </a:t>
            </a:r>
            <a:r>
              <a:rPr lang="en-US" sz="4000" dirty="0" err="1"/>
              <a:t>milhão</a:t>
            </a:r>
            <a:r>
              <a:rPr lang="en-US" sz="4000" dirty="0"/>
              <a:t> com SQL Server”, </a:t>
            </a:r>
            <a:r>
              <a:rPr lang="en-US" sz="4000" dirty="0" err="1"/>
              <a:t>veja</a:t>
            </a:r>
            <a:r>
              <a:rPr lang="en-US" sz="4000" dirty="0"/>
              <a:t> </a:t>
            </a:r>
            <a:r>
              <a:rPr lang="en-US" sz="4000" dirty="0" err="1"/>
              <a:t>bem</a:t>
            </a:r>
            <a:r>
              <a:rPr lang="en-US" sz="4000" dirty="0"/>
              <a:t>, </a:t>
            </a:r>
            <a:r>
              <a:rPr lang="en-US" sz="4000" dirty="0" err="1"/>
              <a:t>eu</a:t>
            </a:r>
            <a:r>
              <a:rPr lang="en-US" sz="4000" dirty="0"/>
              <a:t> </a:t>
            </a:r>
            <a:r>
              <a:rPr lang="en-US" sz="4000" dirty="0" err="1"/>
              <a:t>não</a:t>
            </a:r>
            <a:r>
              <a:rPr lang="en-US" sz="4000" dirty="0"/>
              <a:t> </a:t>
            </a:r>
            <a:r>
              <a:rPr lang="en-US" sz="4000" dirty="0" err="1"/>
              <a:t>disse</a:t>
            </a:r>
            <a:r>
              <a:rPr lang="en-US" sz="4000" dirty="0"/>
              <a:t> nada </a:t>
            </a:r>
            <a:r>
              <a:rPr lang="en-US" sz="4000" dirty="0" err="1"/>
              <a:t>sobre</a:t>
            </a:r>
            <a:r>
              <a:rPr lang="en-US" sz="4000" dirty="0"/>
              <a:t> </a:t>
            </a:r>
            <a:r>
              <a:rPr lang="en-US" sz="4000" dirty="0" err="1"/>
              <a:t>dinheiro</a:t>
            </a:r>
            <a:r>
              <a:rPr lang="en-US" sz="4000" dirty="0"/>
              <a:t>… ;P</a:t>
            </a:r>
          </a:p>
        </p:txBody>
      </p:sp>
    </p:spTree>
    <p:extLst>
      <p:ext uri="{BB962C8B-B14F-4D97-AF65-F5344CB8AC3E}">
        <p14:creationId xmlns:p14="http://schemas.microsoft.com/office/powerpoint/2010/main" val="89672606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pt-BR" dirty="0"/>
              <a:t>Agenda</a:t>
            </a:r>
          </a:p>
        </p:txBody>
      </p:sp>
      <p:sp>
        <p:nvSpPr>
          <p:cNvPr id="5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972383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um DBA/</a:t>
            </a:r>
            <a:r>
              <a:rPr lang="en-US" dirty="0" err="1"/>
              <a:t>Desenvolvedor</a:t>
            </a:r>
            <a:r>
              <a:rPr lang="en-US" dirty="0"/>
              <a:t> SQL </a:t>
            </a:r>
            <a:r>
              <a:rPr lang="en-US" dirty="0" err="1"/>
              <a:t>faz</a:t>
            </a:r>
            <a:r>
              <a:rPr lang="en-US" dirty="0"/>
              <a:t>?</a:t>
            </a:r>
            <a:endParaRPr lang="pt-BR" dirty="0"/>
          </a:p>
          <a:p>
            <a:r>
              <a:rPr lang="pt-BR" dirty="0"/>
              <a:t>Inglês</a:t>
            </a:r>
          </a:p>
          <a:p>
            <a:r>
              <a:rPr lang="en-US" dirty="0" err="1"/>
              <a:t>Certificações</a:t>
            </a:r>
            <a:endParaRPr lang="en-US" dirty="0"/>
          </a:p>
          <a:p>
            <a:r>
              <a:rPr lang="en-US" dirty="0" err="1"/>
              <a:t>Especialista</a:t>
            </a:r>
            <a:r>
              <a:rPr lang="en-US" dirty="0"/>
              <a:t> 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generalista</a:t>
            </a:r>
            <a:endParaRPr lang="en-US" dirty="0"/>
          </a:p>
          <a:p>
            <a:pPr lvl="1"/>
            <a:r>
              <a:rPr lang="en-US" dirty="0"/>
              <a:t>DBA multi </a:t>
            </a:r>
            <a:r>
              <a:rPr lang="en-US" dirty="0" err="1"/>
              <a:t>plataforma</a:t>
            </a:r>
            <a:endParaRPr lang="en-US" dirty="0"/>
          </a:p>
          <a:p>
            <a:r>
              <a:rPr lang="en-US" dirty="0" err="1"/>
              <a:t>Comunidade</a:t>
            </a:r>
            <a:endParaRPr lang="en-US" dirty="0"/>
          </a:p>
          <a:p>
            <a:r>
              <a:rPr lang="en-US" dirty="0" err="1"/>
              <a:t>Entender</a:t>
            </a:r>
            <a:r>
              <a:rPr lang="en-US" dirty="0"/>
              <a:t> o </a:t>
            </a:r>
            <a:r>
              <a:rPr lang="en-US" dirty="0" err="1"/>
              <a:t>negócio</a:t>
            </a:r>
            <a:endParaRPr lang="pt-BR" dirty="0"/>
          </a:p>
          <a:p>
            <a:r>
              <a:rPr lang="en-US" dirty="0"/>
              <a:t>Curriculum</a:t>
            </a:r>
          </a:p>
          <a:p>
            <a:r>
              <a:rPr lang="en-US" dirty="0"/>
              <a:t>Consultoria</a:t>
            </a:r>
          </a:p>
          <a:p>
            <a:pPr lvl="1"/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esperar</a:t>
            </a:r>
            <a:endParaRPr lang="en-US" dirty="0"/>
          </a:p>
          <a:p>
            <a:pPr lvl="1"/>
            <a:r>
              <a:rPr lang="en-US" dirty="0"/>
              <a:t>Como </a:t>
            </a:r>
            <a:r>
              <a:rPr lang="en-US" dirty="0" err="1"/>
              <a:t>começar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Comportamento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clientes</a:t>
            </a:r>
            <a:endParaRPr lang="en-US" dirty="0"/>
          </a:p>
          <a:p>
            <a:r>
              <a:rPr lang="en-US" dirty="0" err="1"/>
              <a:t>Negociação</a:t>
            </a:r>
            <a:endParaRPr lang="en-US" dirty="0"/>
          </a:p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no </a:t>
            </a:r>
            <a:r>
              <a:rPr lang="en-US" dirty="0" err="1"/>
              <a:t>desenvolvimento</a:t>
            </a:r>
            <a:endParaRPr lang="en-US" dirty="0"/>
          </a:p>
          <a:p>
            <a:r>
              <a:rPr lang="en-US" dirty="0" err="1"/>
              <a:t>Seja</a:t>
            </a:r>
            <a:r>
              <a:rPr lang="en-US" dirty="0"/>
              <a:t> </a:t>
            </a:r>
            <a:r>
              <a:rPr lang="en-US" dirty="0" err="1"/>
              <a:t>organizado</a:t>
            </a:r>
            <a:r>
              <a:rPr lang="en-US" dirty="0"/>
              <a:t>, </a:t>
            </a:r>
            <a:r>
              <a:rPr lang="en-US" dirty="0" err="1"/>
              <a:t>seja</a:t>
            </a:r>
            <a:r>
              <a:rPr lang="en-US" dirty="0"/>
              <a:t> </a:t>
            </a:r>
            <a:r>
              <a:rPr lang="en-US" dirty="0" err="1"/>
              <a:t>diferenciado</a:t>
            </a:r>
            <a:r>
              <a:rPr lang="en-US" dirty="0"/>
              <a:t>...</a:t>
            </a:r>
          </a:p>
          <a:p>
            <a:r>
              <a:rPr lang="en-US" dirty="0" err="1"/>
              <a:t>Porque</a:t>
            </a:r>
            <a:r>
              <a:rPr lang="en-US" dirty="0"/>
              <a:t> o </a:t>
            </a:r>
            <a:r>
              <a:rPr lang="en-US" dirty="0" err="1"/>
              <a:t>mundo</a:t>
            </a:r>
            <a:r>
              <a:rPr lang="en-US" dirty="0"/>
              <a:t> do </a:t>
            </a:r>
            <a:r>
              <a:rPr lang="en-US" dirty="0" err="1"/>
              <a:t>bussines</a:t>
            </a:r>
            <a:r>
              <a:rPr lang="en-US" dirty="0"/>
              <a:t> é </a:t>
            </a:r>
            <a:r>
              <a:rPr lang="en-US" dirty="0" err="1"/>
              <a:t>chato</a:t>
            </a:r>
            <a:r>
              <a:rPr lang="en-US" dirty="0"/>
              <a:t>?</a:t>
            </a:r>
          </a:p>
          <a:p>
            <a:r>
              <a:rPr lang="en-US" dirty="0" err="1"/>
              <a:t>Conquistando</a:t>
            </a:r>
            <a:r>
              <a:rPr lang="en-US" dirty="0"/>
              <a:t> o </a:t>
            </a:r>
            <a:r>
              <a:rPr lang="en-US" dirty="0" err="1"/>
              <a:t>sucesso</a:t>
            </a:r>
            <a:r>
              <a:rPr lang="en-US" dirty="0"/>
              <a:t>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974439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2844" y="585664"/>
            <a:ext cx="9001156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DBA/</a:t>
            </a:r>
            <a:r>
              <a:rPr lang="en-US" dirty="0" err="1"/>
              <a:t>Desenvolvedor</a:t>
            </a:r>
            <a:r>
              <a:rPr lang="en-US" dirty="0"/>
              <a:t> SQL </a:t>
            </a:r>
            <a:r>
              <a:rPr lang="en-US" dirty="0" err="1"/>
              <a:t>faz</a:t>
            </a:r>
            <a:r>
              <a:rPr lang="en-US" dirty="0"/>
              <a:t>?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914694"/>
            <a:ext cx="8858312" cy="1895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97" y="4187145"/>
            <a:ext cx="76390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7838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Perguntas clássicas em entrevistas pra DBA</a:t>
            </a:r>
          </a:p>
        </p:txBody>
      </p:sp>
      <p:sp>
        <p:nvSpPr>
          <p:cNvPr id="6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97238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Qual diferença entre cluster e não cluster?</a:t>
            </a:r>
          </a:p>
          <a:p>
            <a:r>
              <a:rPr lang="pt-BR" dirty="0"/>
              <a:t>O que é cluster? </a:t>
            </a:r>
            <a:r>
              <a:rPr lang="pt-BR" sz="1800" dirty="0"/>
              <a:t>(pegadinha! Windows Cluster ou índice cluster?)</a:t>
            </a:r>
          </a:p>
          <a:p>
            <a:r>
              <a:rPr lang="pt-BR" sz="3200" dirty="0"/>
              <a:t>HA</a:t>
            </a:r>
          </a:p>
          <a:p>
            <a:pPr lvl="1"/>
            <a:r>
              <a:rPr lang="pt-BR" sz="1800" dirty="0" err="1"/>
              <a:t>AlwaysOn</a:t>
            </a:r>
            <a:r>
              <a:rPr lang="pt-BR" sz="1800" dirty="0"/>
              <a:t> </a:t>
            </a:r>
          </a:p>
          <a:p>
            <a:pPr lvl="1"/>
            <a:r>
              <a:rPr lang="pt-BR" sz="1800" dirty="0" err="1"/>
              <a:t>Replication</a:t>
            </a:r>
            <a:endParaRPr lang="pt-BR" sz="1800" dirty="0"/>
          </a:p>
          <a:p>
            <a:pPr lvl="1"/>
            <a:r>
              <a:rPr lang="pt-BR" sz="1800" dirty="0" err="1"/>
              <a:t>Mirroring</a:t>
            </a:r>
            <a:endParaRPr lang="pt-BR" sz="1800" dirty="0"/>
          </a:p>
          <a:p>
            <a:pPr lvl="1"/>
            <a:r>
              <a:rPr lang="pt-BR" sz="1800" dirty="0"/>
              <a:t>Log </a:t>
            </a:r>
            <a:r>
              <a:rPr lang="pt-BR" sz="1800" dirty="0" err="1"/>
              <a:t>shipping</a:t>
            </a:r>
            <a:endParaRPr lang="pt-BR" sz="2800" dirty="0"/>
          </a:p>
          <a:p>
            <a:r>
              <a:rPr lang="pt-BR" sz="3200" dirty="0"/>
              <a:t>Tipo de backups</a:t>
            </a:r>
          </a:p>
          <a:p>
            <a:r>
              <a:rPr lang="pt-BR" sz="3200" dirty="0"/>
              <a:t>Performance tuning </a:t>
            </a:r>
          </a:p>
          <a:p>
            <a:r>
              <a:rPr lang="pt-BR" sz="3200" dirty="0"/>
              <a:t>Sabe trabalhar sob pressão?</a:t>
            </a:r>
          </a:p>
        </p:txBody>
      </p:sp>
    </p:spTree>
    <p:extLst>
      <p:ext uri="{BB962C8B-B14F-4D97-AF65-F5344CB8AC3E}">
        <p14:creationId xmlns:p14="http://schemas.microsoft.com/office/powerpoint/2010/main" val="135839996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57" y="32986"/>
            <a:ext cx="9001156" cy="714356"/>
          </a:xfrm>
        </p:spPr>
        <p:txBody>
          <a:bodyPr>
            <a:normAutofit/>
          </a:bodyPr>
          <a:lstStyle/>
          <a:p>
            <a:r>
              <a:rPr lang="en-US" sz="3200" dirty="0"/>
              <a:t>DBA “Senior” </a:t>
            </a:r>
            <a:r>
              <a:rPr lang="en-US" sz="3200" dirty="0" err="1"/>
              <a:t>depois</a:t>
            </a:r>
            <a:r>
              <a:rPr lang="en-US" sz="3200" dirty="0"/>
              <a:t> de </a:t>
            </a:r>
            <a:r>
              <a:rPr lang="en-US" sz="3200" dirty="0" err="1"/>
              <a:t>contratado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657" y="562676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Na entrevista foi lindo... No primeiro dia de trabalho...</a:t>
            </a:r>
          </a:p>
        </p:txBody>
      </p:sp>
      <p:pic>
        <p:nvPicPr>
          <p:cNvPr id="5122" name="Picture 2" descr="How the DBA candidate looks in action. HT oraclesea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828" y="1277032"/>
            <a:ext cx="5379462" cy="519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32846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2844" y="237321"/>
            <a:ext cx="9001156" cy="7143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 tem </a:t>
            </a:r>
            <a:r>
              <a:rPr lang="en-US" dirty="0" err="1"/>
              <a:t>demanda</a:t>
            </a:r>
            <a:r>
              <a:rPr lang="en-US" dirty="0"/>
              <a:t> </a:t>
            </a:r>
            <a:r>
              <a:rPr lang="en-US" dirty="0" err="1"/>
              <a:t>pra</a:t>
            </a:r>
            <a:r>
              <a:rPr lang="en-US" dirty="0"/>
              <a:t> DBA/BI/DEV?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1560"/>
            <a:ext cx="914400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554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2844" y="237321"/>
            <a:ext cx="9001156" cy="7143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 tem </a:t>
            </a:r>
            <a:r>
              <a:rPr lang="en-US" dirty="0" err="1"/>
              <a:t>demanda</a:t>
            </a:r>
            <a:r>
              <a:rPr lang="en-US" dirty="0"/>
              <a:t> </a:t>
            </a:r>
            <a:r>
              <a:rPr lang="en-US" dirty="0" err="1"/>
              <a:t>pra</a:t>
            </a:r>
            <a:r>
              <a:rPr lang="en-US" dirty="0"/>
              <a:t> DBA/BI/DEV?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0859"/>
            <a:ext cx="9144000" cy="581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7395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2844" y="237321"/>
            <a:ext cx="9001156" cy="7143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DBA multi </a:t>
            </a:r>
            <a:r>
              <a:rPr lang="en-US" dirty="0" err="1"/>
              <a:t>plataforma</a:t>
            </a:r>
            <a:r>
              <a:rPr lang="en-US" dirty="0"/>
              <a:t> ?</a:t>
            </a:r>
            <a:endParaRPr lang="pt-B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91" y="1181099"/>
            <a:ext cx="6646862" cy="48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5395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 err="1"/>
              <a:t>Inglês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7365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Blogs - </a:t>
            </a:r>
            <a:r>
              <a:rPr lang="en-US" sz="1600" dirty="0">
                <a:hlinkClick r:id="rId2"/>
              </a:rPr>
              <a:t>http://www.google.com.br/search?num=30&amp;hl=pt-BR&amp;biw=1201&amp;bih=543&amp;gbv=2&amp;q=blog+aprender+ingles&amp;oq=blog+aprender+ingles&amp;aq=f&amp;aqi=g1&amp;aql=&amp;gs_sm=e&amp;gs_upl=129196l131982l0l132095l20l14l0l2l2l1l336l2778l0.5.4.3l12l0</a:t>
            </a:r>
            <a:endParaRPr lang="en-US" dirty="0"/>
          </a:p>
          <a:p>
            <a:r>
              <a:rPr lang="en-US" dirty="0"/>
              <a:t>BBC.com - </a:t>
            </a:r>
            <a:r>
              <a:rPr lang="en-US" sz="2800" dirty="0">
                <a:hlinkClick r:id="rId3"/>
              </a:rPr>
              <a:t>http://www.bbc.co.uk/portuguese/topicos/aprenda_ingles/</a:t>
            </a:r>
            <a:endParaRPr lang="en-US" sz="2800" dirty="0"/>
          </a:p>
          <a:p>
            <a:r>
              <a:rPr lang="pt-BR" sz="2800" dirty="0"/>
              <a:t>Quem procura acha</a:t>
            </a:r>
            <a:r>
              <a:rPr lang="en-US" sz="2800" dirty="0"/>
              <a:t> – Google, Bing, </a:t>
            </a:r>
            <a:r>
              <a:rPr lang="en-US" sz="2800" strike="sngStrike" dirty="0"/>
              <a:t>Cade</a:t>
            </a:r>
            <a:r>
              <a:rPr lang="en-US" sz="2800" dirty="0"/>
              <a:t>…</a:t>
            </a:r>
          </a:p>
          <a:p>
            <a:r>
              <a:rPr lang="en-US" sz="2800" dirty="0">
                <a:hlinkClick r:id="rId4"/>
              </a:rPr>
              <a:t>https://www.verbling.com/</a:t>
            </a:r>
            <a:r>
              <a:rPr lang="en-US" sz="2800" dirty="0"/>
              <a:t> </a:t>
            </a:r>
            <a:endParaRPr lang="pt-BR" sz="2800" dirty="0"/>
          </a:p>
          <a:p>
            <a:r>
              <a:rPr lang="pt-BR" sz="2800" dirty="0"/>
              <a:t>Eu prefiro aulas particulares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524753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054" y="-41562"/>
            <a:ext cx="8375946" cy="66479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Aprender</a:t>
            </a:r>
            <a:r>
              <a:rPr lang="en-US" dirty="0"/>
              <a:t> </a:t>
            </a:r>
            <a:r>
              <a:rPr lang="en-US" dirty="0" err="1"/>
              <a:t>Inglês</a:t>
            </a:r>
            <a:r>
              <a:rPr lang="en-US" dirty="0"/>
              <a:t>?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?</a:t>
            </a:r>
          </a:p>
        </p:txBody>
      </p:sp>
      <p:sp>
        <p:nvSpPr>
          <p:cNvPr id="8" name="Retângulo 5"/>
          <p:cNvSpPr/>
          <p:nvPr/>
        </p:nvSpPr>
        <p:spPr>
          <a:xfrm>
            <a:off x="387054" y="523976"/>
            <a:ext cx="76632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err="1">
                <a:solidFill>
                  <a:schemeClr val="tx2"/>
                </a:solidFill>
              </a:rPr>
              <a:t>Fabiano</a:t>
            </a:r>
            <a:endParaRPr lang="en-US" sz="2800" i="1" dirty="0">
              <a:solidFill>
                <a:schemeClr val="tx2"/>
              </a:solidFill>
            </a:endParaRPr>
          </a:p>
          <a:p>
            <a:r>
              <a:rPr lang="en-US" sz="2800" i="1" dirty="0">
                <a:solidFill>
                  <a:schemeClr val="tx2"/>
                </a:solidFill>
              </a:rPr>
              <a:t>“Hi </a:t>
            </a:r>
            <a:r>
              <a:rPr lang="en-US" sz="2800" i="1" dirty="0" err="1">
                <a:solidFill>
                  <a:schemeClr val="tx2"/>
                </a:solidFill>
              </a:rPr>
              <a:t>Conor</a:t>
            </a:r>
            <a:r>
              <a:rPr lang="en-US" sz="2800" i="1" dirty="0">
                <a:solidFill>
                  <a:schemeClr val="tx2"/>
                </a:solidFill>
              </a:rPr>
              <a:t> how are you?</a:t>
            </a:r>
            <a:endParaRPr lang="pt-BR" sz="2800" i="1" dirty="0">
              <a:solidFill>
                <a:schemeClr val="tx2"/>
              </a:solidFill>
            </a:endParaRPr>
          </a:p>
          <a:p>
            <a:r>
              <a:rPr lang="en-US" sz="2800" i="1" dirty="0">
                <a:solidFill>
                  <a:schemeClr val="tx2"/>
                </a:solidFill>
              </a:rPr>
              <a:t>I've a problem in my testes and I want to know why SQL Server is choosing a specific operator in execution plan. Would you help-me with that?”</a:t>
            </a:r>
            <a:endParaRPr lang="pt-BR" sz="2800" i="1" dirty="0">
              <a:solidFill>
                <a:schemeClr val="tx2"/>
              </a:solidFill>
            </a:endParaRPr>
          </a:p>
        </p:txBody>
      </p:sp>
      <p:sp>
        <p:nvSpPr>
          <p:cNvPr id="9" name="Retângulo 6"/>
          <p:cNvSpPr/>
          <p:nvPr/>
        </p:nvSpPr>
        <p:spPr>
          <a:xfrm>
            <a:off x="294252" y="3122978"/>
            <a:ext cx="44969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chemeClr val="tx2"/>
                </a:solidFill>
              </a:rPr>
              <a:t>Conor</a:t>
            </a:r>
            <a:endParaRPr lang="en-US" sz="2400" i="1" dirty="0">
              <a:solidFill>
                <a:schemeClr val="tx2"/>
              </a:solidFill>
            </a:endParaRPr>
          </a:p>
          <a:p>
            <a:r>
              <a:rPr lang="en-US" sz="2400" i="1" dirty="0">
                <a:solidFill>
                  <a:schemeClr val="tx2"/>
                </a:solidFill>
              </a:rPr>
              <a:t>“… PS: I hope you don’t mind if I correct one typo in your mail before I forward it, as you inadvertently said something crude ;).</a:t>
            </a:r>
            <a:endParaRPr lang="pt-BR" sz="2400" i="1" dirty="0">
              <a:solidFill>
                <a:schemeClr val="tx2"/>
              </a:solidFill>
            </a:endParaRPr>
          </a:p>
          <a:p>
            <a:r>
              <a:rPr lang="en-US" sz="2400" i="1" dirty="0">
                <a:solidFill>
                  <a:schemeClr val="tx2"/>
                </a:solidFill>
              </a:rPr>
              <a:t>Testes -&gt; tests</a:t>
            </a:r>
            <a:endParaRPr lang="pt-BR" sz="2400" i="1" dirty="0">
              <a:solidFill>
                <a:schemeClr val="tx2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80" y="2944281"/>
            <a:ext cx="3702703" cy="2773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tângulo 8"/>
          <p:cNvSpPr/>
          <p:nvPr/>
        </p:nvSpPr>
        <p:spPr>
          <a:xfrm>
            <a:off x="265144" y="5638848"/>
            <a:ext cx="5646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(Testes is a part of the male anatomy…)</a:t>
            </a:r>
            <a:endParaRPr lang="pt-BR" sz="2400" i="1" dirty="0">
              <a:solidFill>
                <a:srgbClr val="FF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68" y="1619282"/>
            <a:ext cx="5329957" cy="486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tângulo 5"/>
          <p:cNvSpPr/>
          <p:nvPr/>
        </p:nvSpPr>
        <p:spPr>
          <a:xfrm>
            <a:off x="2288851" y="658320"/>
            <a:ext cx="72459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</a:rPr>
              <a:t>“I've a problem in my testes…” </a:t>
            </a:r>
          </a:p>
          <a:p>
            <a:r>
              <a:rPr lang="en-US" sz="3600" b="1" i="1" dirty="0">
                <a:solidFill>
                  <a:srgbClr val="FF0000"/>
                </a:solidFill>
              </a:rPr>
              <a:t>REALLY???? WTF!</a:t>
            </a:r>
          </a:p>
          <a:p>
            <a:r>
              <a:rPr lang="en-US" sz="3600" b="1" i="1" dirty="0" err="1">
                <a:solidFill>
                  <a:srgbClr val="FF0000"/>
                </a:solidFill>
              </a:rPr>
              <a:t>Pior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impossível</a:t>
            </a:r>
            <a:r>
              <a:rPr lang="en-US" sz="3600" b="1" i="1" dirty="0">
                <a:solidFill>
                  <a:srgbClr val="FF0000"/>
                </a:solidFill>
              </a:rPr>
              <a:t>…</a:t>
            </a:r>
          </a:p>
          <a:p>
            <a:endParaRPr lang="pt-BR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03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054" y="228600"/>
            <a:ext cx="8375946" cy="66479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Você</a:t>
            </a:r>
            <a:r>
              <a:rPr lang="en-US" dirty="0"/>
              <a:t> </a:t>
            </a:r>
            <a:r>
              <a:rPr lang="en-US" dirty="0" err="1"/>
              <a:t>sabe</a:t>
            </a:r>
            <a:r>
              <a:rPr lang="en-US" dirty="0"/>
              <a:t> </a:t>
            </a:r>
            <a:r>
              <a:rPr lang="en-US" dirty="0" err="1"/>
              <a:t>inglês</a:t>
            </a:r>
            <a:r>
              <a:rPr lang="en-US" dirty="0"/>
              <a:t>? </a:t>
            </a:r>
          </a:p>
        </p:txBody>
      </p:sp>
      <p:sp>
        <p:nvSpPr>
          <p:cNvPr id="3" name="Retângulo 5"/>
          <p:cNvSpPr/>
          <p:nvPr/>
        </p:nvSpPr>
        <p:spPr>
          <a:xfrm>
            <a:off x="375313" y="1429604"/>
            <a:ext cx="82291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Se quiser saber se seu nível de inglês é bom, tente pronunciar cinco palavras: </a:t>
            </a:r>
            <a:r>
              <a:rPr lang="pt-BR" sz="4000" b="1" dirty="0" err="1"/>
              <a:t>tough</a:t>
            </a:r>
            <a:r>
              <a:rPr lang="pt-BR" sz="4000" b="1" dirty="0"/>
              <a:t>, </a:t>
            </a:r>
            <a:r>
              <a:rPr lang="pt-BR" sz="4000" b="1" dirty="0" err="1"/>
              <a:t>though</a:t>
            </a:r>
            <a:r>
              <a:rPr lang="pt-BR" sz="4000" b="1" dirty="0"/>
              <a:t>, </a:t>
            </a:r>
            <a:r>
              <a:rPr lang="pt-BR" sz="4000" b="1" dirty="0" err="1"/>
              <a:t>thought</a:t>
            </a:r>
            <a:r>
              <a:rPr lang="pt-BR" sz="4000" b="1" dirty="0"/>
              <a:t>, </a:t>
            </a:r>
            <a:r>
              <a:rPr lang="pt-BR" sz="4000" b="1" dirty="0" err="1"/>
              <a:t>through</a:t>
            </a:r>
            <a:r>
              <a:rPr lang="pt-BR" sz="4000" b="1" dirty="0"/>
              <a:t> e </a:t>
            </a:r>
            <a:r>
              <a:rPr lang="pt-BR" sz="4000" b="1" dirty="0" err="1"/>
              <a:t>thorough</a:t>
            </a:r>
            <a:r>
              <a:rPr lang="pt-BR" sz="4000" b="1" dirty="0"/>
              <a:t> </a:t>
            </a:r>
            <a:endParaRPr lang="pt-BR" sz="4000" b="1" i="1" dirty="0">
              <a:solidFill>
                <a:schemeClr val="tx2"/>
              </a:solidFill>
            </a:endParaRPr>
          </a:p>
        </p:txBody>
      </p:sp>
      <p:sp>
        <p:nvSpPr>
          <p:cNvPr id="4" name="Retângulo 2"/>
          <p:cNvSpPr/>
          <p:nvPr/>
        </p:nvSpPr>
        <p:spPr>
          <a:xfrm>
            <a:off x="375313" y="4356171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Os sons são muito diferentes (</a:t>
            </a:r>
            <a:r>
              <a:rPr lang="pt-BR" sz="4000" b="1" dirty="0" err="1"/>
              <a:t>Táf</a:t>
            </a:r>
            <a:r>
              <a:rPr lang="pt-BR" sz="4000" b="1" dirty="0"/>
              <a:t>. </a:t>
            </a:r>
            <a:r>
              <a:rPr lang="pt-BR" sz="4000" b="1" dirty="0" err="1"/>
              <a:t>Dhôu</a:t>
            </a:r>
            <a:r>
              <a:rPr lang="pt-BR" sz="4000" b="1" dirty="0"/>
              <a:t>. </a:t>
            </a:r>
            <a:r>
              <a:rPr lang="pt-BR" sz="4000" b="1" dirty="0" err="1"/>
              <a:t>Thót</a:t>
            </a:r>
            <a:r>
              <a:rPr lang="pt-BR" sz="4000" b="1" dirty="0"/>
              <a:t>. </a:t>
            </a:r>
            <a:r>
              <a:rPr lang="pt-BR" sz="4000" b="1" dirty="0" err="1"/>
              <a:t>Thru</a:t>
            </a:r>
            <a:r>
              <a:rPr lang="pt-BR" sz="4000" b="1" dirty="0"/>
              <a:t>. </a:t>
            </a:r>
            <a:r>
              <a:rPr lang="pt-BR" sz="4000" b="1" dirty="0" err="1"/>
              <a:t>Dhôrou</a:t>
            </a:r>
            <a:r>
              <a:rPr lang="pt-BR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43884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73661"/>
            <a:ext cx="3240360" cy="3470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38100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-19137" y="5490213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http://www.microsoft.com/learning/pt/br/certification/cert-default.aspx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7054" y="228600"/>
            <a:ext cx="8375946" cy="66479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Overview </a:t>
            </a:r>
            <a:r>
              <a:rPr lang="en-US" sz="3200" dirty="0" err="1"/>
              <a:t>Certificações</a:t>
            </a:r>
            <a:r>
              <a:rPr lang="en-US" sz="3200" dirty="0"/>
              <a:t> Microsoft</a:t>
            </a:r>
            <a:endParaRPr lang="pt-BR" sz="3200" dirty="0"/>
          </a:p>
        </p:txBody>
      </p:sp>
      <p:sp>
        <p:nvSpPr>
          <p:cNvPr id="7" name="Retângulo 4"/>
          <p:cNvSpPr/>
          <p:nvPr/>
        </p:nvSpPr>
        <p:spPr>
          <a:xfrm>
            <a:off x="3027" y="5043937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err="1"/>
              <a:t>Braindumps</a:t>
            </a:r>
            <a:r>
              <a:rPr lang="pt-BR" sz="2000" b="1" dirty="0"/>
              <a:t>... Isso é uma bosta... Ajuda alguns mas atrapalha todos!</a:t>
            </a:r>
          </a:p>
        </p:txBody>
      </p:sp>
    </p:spTree>
    <p:extLst>
      <p:ext uri="{BB962C8B-B14F-4D97-AF65-F5344CB8AC3E}">
        <p14:creationId xmlns:p14="http://schemas.microsoft.com/office/powerpoint/2010/main" val="3108669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7054" y="228600"/>
            <a:ext cx="8375946" cy="66479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Overview </a:t>
            </a:r>
            <a:r>
              <a:rPr lang="en-US" sz="3200" dirty="0" err="1"/>
              <a:t>Certificações</a:t>
            </a:r>
            <a:r>
              <a:rPr lang="en-US" sz="3200" dirty="0"/>
              <a:t> Microsoft</a:t>
            </a:r>
            <a:endParaRPr lang="pt-BR" sz="3200" dirty="0"/>
          </a:p>
        </p:txBody>
      </p:sp>
      <p:sp>
        <p:nvSpPr>
          <p:cNvPr id="7" name="Retângulo 4"/>
          <p:cNvSpPr/>
          <p:nvPr/>
        </p:nvSpPr>
        <p:spPr>
          <a:xfrm>
            <a:off x="-123432" y="902207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O que eu acho de quem diz que certificação é sinônimo de experiência prática...</a:t>
            </a:r>
          </a:p>
        </p:txBody>
      </p:sp>
      <p:pic>
        <p:nvPicPr>
          <p:cNvPr id="7172" name="Picture 4" descr="When the DBA job candidate says a certification is just as good as on-the-job experienc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002" y="1903470"/>
            <a:ext cx="4144050" cy="41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7839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7054" y="228600"/>
            <a:ext cx="8375946" cy="66479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Overview </a:t>
            </a:r>
            <a:r>
              <a:rPr lang="en-US" sz="3200" dirty="0" err="1"/>
              <a:t>Certificações</a:t>
            </a:r>
            <a:r>
              <a:rPr lang="en-US" sz="3200" dirty="0"/>
              <a:t> Microsoft</a:t>
            </a:r>
            <a:endParaRPr lang="pt-BR" sz="3200" dirty="0"/>
          </a:p>
        </p:txBody>
      </p:sp>
      <p:sp>
        <p:nvSpPr>
          <p:cNvPr id="7" name="Retângulo 4"/>
          <p:cNvSpPr/>
          <p:nvPr/>
        </p:nvSpPr>
        <p:spPr>
          <a:xfrm>
            <a:off x="-123433" y="98824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Depois de aguardar uns 2 segundos que parecem 2 minutos... Sai o resultado e... 702 pontos... UFA!!!!</a:t>
            </a:r>
          </a:p>
        </p:txBody>
      </p:sp>
      <p:pic>
        <p:nvPicPr>
          <p:cNvPr id="7170" name="Picture 2" descr="When I passed my first Microsoft certification tes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90" y="3183510"/>
            <a:ext cx="4403637" cy="27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When my junior DBA passes the certification exams on his first tr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13" y="3183510"/>
            <a:ext cx="4217935" cy="27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4"/>
          <p:cNvSpPr/>
          <p:nvPr/>
        </p:nvSpPr>
        <p:spPr>
          <a:xfrm>
            <a:off x="799386" y="2590457"/>
            <a:ext cx="3122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/>
              <a:t>O que eu faço:</a:t>
            </a:r>
          </a:p>
        </p:txBody>
      </p:sp>
      <p:sp>
        <p:nvSpPr>
          <p:cNvPr id="9" name="Retângulo 4"/>
          <p:cNvSpPr/>
          <p:nvPr/>
        </p:nvSpPr>
        <p:spPr>
          <a:xfrm>
            <a:off x="4868150" y="2190173"/>
            <a:ext cx="40868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/>
              <a:t>O que eu gostaria de fazer:</a:t>
            </a:r>
          </a:p>
        </p:txBody>
      </p:sp>
    </p:spTree>
    <p:extLst>
      <p:ext uri="{BB962C8B-B14F-4D97-AF65-F5344CB8AC3E}">
        <p14:creationId xmlns:p14="http://schemas.microsoft.com/office/powerpoint/2010/main" val="30359098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7054" y="228600"/>
            <a:ext cx="8375946" cy="664797"/>
          </a:xfrm>
        </p:spPr>
        <p:txBody>
          <a:bodyPr>
            <a:normAutofit/>
          </a:bodyPr>
          <a:lstStyle/>
          <a:p>
            <a:pPr algn="ctr"/>
            <a:r>
              <a:rPr lang="pt-BR" sz="3200" dirty="0"/>
              <a:t>Certificações VS Experiência</a:t>
            </a:r>
          </a:p>
        </p:txBody>
      </p:sp>
      <p:pic>
        <p:nvPicPr>
          <p:cNvPr id="1026" name="Picture 2" descr="Resultado de im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527" y="984318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08797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d.keepcalm-o-matic.co.uk/i/keep-calm-and-keep-focused-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971" y="1136273"/>
            <a:ext cx="3982161" cy="464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2910"/>
            <a:ext cx="9144000" cy="714356"/>
          </a:xfrm>
        </p:spPr>
        <p:txBody>
          <a:bodyPr/>
          <a:lstStyle/>
          <a:p>
            <a:pPr algn="ctr"/>
            <a:r>
              <a:rPr lang="en-US" dirty="0"/>
              <a:t>FOCO (</a:t>
            </a:r>
            <a:r>
              <a:rPr lang="en-US" dirty="0" err="1"/>
              <a:t>especialista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algo</a:t>
            </a:r>
            <a:r>
              <a:rPr lang="en-US" dirty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295099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/>
              <a:t>Consultoria</a:t>
            </a:r>
            <a:endParaRPr lang="pt-BR" dirty="0"/>
          </a:p>
        </p:txBody>
      </p:sp>
      <p:sp>
        <p:nvSpPr>
          <p:cNvPr id="5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251520" y="1628800"/>
            <a:ext cx="8358187" cy="32403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Consultoria</a:t>
            </a:r>
          </a:p>
          <a:p>
            <a:pPr lvl="1"/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esperar</a:t>
            </a:r>
            <a:endParaRPr lang="en-US" dirty="0"/>
          </a:p>
          <a:p>
            <a:pPr lvl="1"/>
            <a:r>
              <a:rPr lang="en-US" dirty="0"/>
              <a:t>Como </a:t>
            </a:r>
            <a:r>
              <a:rPr lang="en-US" dirty="0" err="1"/>
              <a:t>começar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Comportamento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clientes</a:t>
            </a:r>
            <a:endParaRPr lang="en-US" dirty="0"/>
          </a:p>
          <a:p>
            <a:pPr lvl="1"/>
            <a:r>
              <a:rPr lang="en-US" dirty="0"/>
              <a:t>Da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viver</a:t>
            </a:r>
            <a:r>
              <a:rPr lang="en-US" dirty="0"/>
              <a:t> disso? </a:t>
            </a:r>
          </a:p>
          <a:p>
            <a:pPr lvl="1"/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esperar</a:t>
            </a:r>
            <a:r>
              <a:rPr lang="en-US" dirty="0"/>
              <a:t> do </a:t>
            </a:r>
            <a:r>
              <a:rPr lang="en-US" dirty="0" err="1"/>
              <a:t>mercado</a:t>
            </a:r>
            <a:r>
              <a:rPr lang="en-US" dirty="0"/>
              <a:t> </a:t>
            </a:r>
            <a:r>
              <a:rPr lang="en-US" dirty="0" err="1"/>
              <a:t>brasileiro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14062123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 err="1"/>
              <a:t>Comunidade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73655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err="1"/>
              <a:t>Fóruns</a:t>
            </a:r>
            <a:endParaRPr lang="en-US" dirty="0"/>
          </a:p>
          <a:p>
            <a:r>
              <a:rPr lang="en-US" dirty="0"/>
              <a:t>Twitter</a:t>
            </a:r>
          </a:p>
          <a:p>
            <a:r>
              <a:rPr lang="en-US" dirty="0"/>
              <a:t>Facebook / </a:t>
            </a:r>
            <a:r>
              <a:rPr lang="en-US" strike="sngStrike" dirty="0" err="1"/>
              <a:t>Orkut</a:t>
            </a:r>
            <a:endParaRPr lang="en-US" strike="sngStrike" dirty="0"/>
          </a:p>
          <a:p>
            <a:r>
              <a:rPr lang="en-US" dirty="0"/>
              <a:t>Blogs</a:t>
            </a:r>
          </a:p>
          <a:p>
            <a:r>
              <a:rPr lang="en-US" dirty="0" err="1"/>
              <a:t>Artigos</a:t>
            </a:r>
            <a:endParaRPr lang="en-US" dirty="0"/>
          </a:p>
          <a:p>
            <a:r>
              <a:rPr lang="en-US" dirty="0" err="1"/>
              <a:t>Livros</a:t>
            </a:r>
            <a:endParaRPr lang="en-US" dirty="0"/>
          </a:p>
          <a:p>
            <a:r>
              <a:rPr lang="en-US" dirty="0"/>
              <a:t>E-mails</a:t>
            </a:r>
          </a:p>
          <a:p>
            <a:r>
              <a:rPr lang="en-US" dirty="0" err="1"/>
              <a:t>Eventos</a:t>
            </a:r>
            <a:endParaRPr lang="en-US" dirty="0"/>
          </a:p>
          <a:p>
            <a:r>
              <a:rPr lang="en-US" dirty="0"/>
              <a:t>…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219" y="1412776"/>
            <a:ext cx="481743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40665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 err="1"/>
              <a:t>Entender</a:t>
            </a:r>
            <a:r>
              <a:rPr lang="en-US" dirty="0"/>
              <a:t> o </a:t>
            </a:r>
            <a:r>
              <a:rPr lang="en-US" dirty="0" err="1"/>
              <a:t>negócio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7365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GRANDE </a:t>
            </a:r>
            <a:r>
              <a:rPr lang="en-US" dirty="0" err="1"/>
              <a:t>aliado</a:t>
            </a:r>
            <a:endParaRPr lang="en-US" dirty="0"/>
          </a:p>
          <a:p>
            <a:r>
              <a:rPr lang="en-US" dirty="0" err="1"/>
              <a:t>Difícil</a:t>
            </a:r>
            <a:r>
              <a:rPr lang="en-US" dirty="0"/>
              <a:t> de </a:t>
            </a:r>
            <a:r>
              <a:rPr lang="en-US" dirty="0" err="1"/>
              <a:t>encontrar</a:t>
            </a:r>
            <a:endParaRPr lang="en-US" dirty="0"/>
          </a:p>
          <a:p>
            <a:r>
              <a:rPr lang="en-US" dirty="0" err="1"/>
              <a:t>Requer</a:t>
            </a:r>
            <a:r>
              <a:rPr lang="en-US" dirty="0"/>
              <a:t> </a:t>
            </a:r>
            <a:r>
              <a:rPr lang="en-US" dirty="0" err="1"/>
              <a:t>experiência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30383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/>
              <a:t>Curriculum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7365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Não minta</a:t>
            </a:r>
          </a:p>
          <a:p>
            <a:r>
              <a:rPr lang="pt-BR" dirty="0"/>
              <a:t>Não adianta dizer que você conhece Word e Internet para uma vaga de DBA/Desenvolvedor</a:t>
            </a:r>
          </a:p>
          <a:p>
            <a:r>
              <a:rPr lang="pt-BR" dirty="0"/>
              <a:t>Limpo</a:t>
            </a:r>
          </a:p>
          <a:p>
            <a:r>
              <a:rPr lang="pt-BR" dirty="0"/>
              <a:t>Não minta</a:t>
            </a:r>
          </a:p>
          <a:p>
            <a:r>
              <a:rPr lang="pt-BR" dirty="0"/>
              <a:t>Posso mentir só um pouquinho?</a:t>
            </a:r>
          </a:p>
          <a:p>
            <a:r>
              <a:rPr lang="pt-BR" dirty="0"/>
              <a:t>Possivelmente personalizado para a vaga pretendida</a:t>
            </a:r>
          </a:p>
        </p:txBody>
      </p:sp>
    </p:spTree>
    <p:extLst>
      <p:ext uri="{BB962C8B-B14F-4D97-AF65-F5344CB8AC3E}">
        <p14:creationId xmlns:p14="http://schemas.microsoft.com/office/powerpoint/2010/main" val="96171954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 err="1"/>
              <a:t>Negociação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323528" y="1268760"/>
            <a:ext cx="8358187" cy="47365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/>
              <a:t>Negociar</a:t>
            </a:r>
            <a:r>
              <a:rPr lang="en-US" dirty="0"/>
              <a:t>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contratação</a:t>
            </a:r>
            <a:endParaRPr lang="en-US" dirty="0"/>
          </a:p>
          <a:p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chorar</a:t>
            </a:r>
            <a:r>
              <a:rPr lang="en-US" dirty="0"/>
              <a:t> </a:t>
            </a:r>
            <a:r>
              <a:rPr lang="en-US" dirty="0" err="1"/>
              <a:t>depois</a:t>
            </a:r>
            <a:endParaRPr lang="en-US" dirty="0"/>
          </a:p>
          <a:p>
            <a:r>
              <a:rPr lang="en-US" dirty="0"/>
              <a:t>O </a:t>
            </a:r>
            <a:r>
              <a:rPr lang="en-US" dirty="0" err="1"/>
              <a:t>contratante</a:t>
            </a:r>
            <a:r>
              <a:rPr lang="en-US" dirty="0"/>
              <a:t> </a:t>
            </a:r>
            <a:r>
              <a:rPr lang="en-US" dirty="0" err="1"/>
              <a:t>precisa</a:t>
            </a:r>
            <a:r>
              <a:rPr lang="en-US" dirty="0"/>
              <a:t> </a:t>
            </a:r>
            <a:r>
              <a:rPr lang="en-US" dirty="0" err="1"/>
              <a:t>sempre</a:t>
            </a:r>
            <a:r>
              <a:rPr lang="en-US" dirty="0"/>
              <a:t> </a:t>
            </a:r>
            <a:r>
              <a:rPr lang="en-US" dirty="0" err="1"/>
              <a:t>sair</a:t>
            </a:r>
            <a:r>
              <a:rPr lang="en-US" dirty="0"/>
              <a:t> </a:t>
            </a:r>
            <a:r>
              <a:rPr lang="en-US" dirty="0" err="1"/>
              <a:t>ganhando</a:t>
            </a:r>
            <a:endParaRPr lang="en-US" dirty="0"/>
          </a:p>
          <a:p>
            <a:r>
              <a:rPr lang="en-US" dirty="0" err="1"/>
              <a:t>Ganho</a:t>
            </a:r>
            <a:r>
              <a:rPr lang="en-US" dirty="0"/>
              <a:t> mil </a:t>
            </a:r>
            <a:r>
              <a:rPr lang="en-US" dirty="0" err="1"/>
              <a:t>hoje</a:t>
            </a:r>
            <a:r>
              <a:rPr lang="en-US" dirty="0"/>
              <a:t>, mas </a:t>
            </a:r>
            <a:r>
              <a:rPr lang="en-US" dirty="0" err="1"/>
              <a:t>daqui</a:t>
            </a:r>
            <a:r>
              <a:rPr lang="en-US" dirty="0"/>
              <a:t> a 3 </a:t>
            </a:r>
            <a:r>
              <a:rPr lang="en-US" dirty="0" err="1"/>
              <a:t>mesês</a:t>
            </a:r>
            <a:r>
              <a:rPr lang="en-US" dirty="0"/>
              <a:t> </a:t>
            </a:r>
            <a:r>
              <a:rPr lang="en-US" dirty="0" err="1"/>
              <a:t>quero</a:t>
            </a:r>
            <a:r>
              <a:rPr lang="en-US" dirty="0"/>
              <a:t> 3 mil.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678" y="3637037"/>
            <a:ext cx="3395886" cy="264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129878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(</a:t>
            </a:r>
            <a:r>
              <a:rPr lang="en-US" dirty="0" err="1"/>
              <a:t>Comentários</a:t>
            </a:r>
            <a:r>
              <a:rPr lang="en-US" dirty="0"/>
              <a:t>)</a:t>
            </a:r>
            <a:endParaRPr lang="pt-BR" dirty="0"/>
          </a:p>
        </p:txBody>
      </p:sp>
      <p:sp>
        <p:nvSpPr>
          <p:cNvPr id="3" name="AutoShape 41"/>
          <p:cNvSpPr>
            <a:spLocks noChangeArrowheads="1"/>
          </p:cNvSpPr>
          <p:nvPr/>
        </p:nvSpPr>
        <p:spPr bwMode="auto">
          <a:xfrm>
            <a:off x="457200" y="1219200"/>
            <a:ext cx="8363272" cy="1143000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--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Quando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eu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escrevi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o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código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abaixo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somente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eu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e Deus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sabiamos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o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que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ele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fazia</a:t>
            </a:r>
            <a:endParaRPr lang="en-US" sz="2000" dirty="0">
              <a:solidFill>
                <a:srgbClr val="002060"/>
              </a:solidFill>
              <a:latin typeface="Lucida Console" pitchFamily="49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-- Agora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somente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Deus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sabe</a:t>
            </a:r>
            <a:endParaRPr lang="en-US" sz="2000" dirty="0">
              <a:solidFill>
                <a:srgbClr val="002060"/>
              </a:solidFill>
              <a:latin typeface="Lucida Console" pitchFamily="49" charset="0"/>
            </a:endParaRPr>
          </a:p>
        </p:txBody>
      </p:sp>
      <p:sp>
        <p:nvSpPr>
          <p:cNvPr id="4" name="AutoShape 41"/>
          <p:cNvSpPr>
            <a:spLocks noChangeArrowheads="1"/>
          </p:cNvSpPr>
          <p:nvPr/>
        </p:nvSpPr>
        <p:spPr bwMode="auto">
          <a:xfrm>
            <a:off x="455438" y="2514600"/>
            <a:ext cx="8363272" cy="914400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-- Se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acontecer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qualquer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coisa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anormal</a:t>
            </a:r>
            <a:endParaRPr lang="en-US" sz="2000" dirty="0">
              <a:solidFill>
                <a:srgbClr val="002060"/>
              </a:solidFill>
              <a:latin typeface="Lucida Console" pitchFamily="49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RAISEERROR(‘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Erro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genérico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’, 0,0)</a:t>
            </a:r>
          </a:p>
        </p:txBody>
      </p:sp>
      <p:sp>
        <p:nvSpPr>
          <p:cNvPr id="5" name="AutoShape 41"/>
          <p:cNvSpPr>
            <a:spLocks noChangeArrowheads="1"/>
          </p:cNvSpPr>
          <p:nvPr/>
        </p:nvSpPr>
        <p:spPr bwMode="auto">
          <a:xfrm>
            <a:off x="455438" y="3789040"/>
            <a:ext cx="8363272" cy="576064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--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Mágica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não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mexa</a:t>
            </a:r>
            <a:endParaRPr lang="en-US" sz="2000" dirty="0">
              <a:solidFill>
                <a:srgbClr val="002060"/>
              </a:solidFill>
              <a:latin typeface="Lucida Console" pitchFamily="49" charset="0"/>
            </a:endParaRPr>
          </a:p>
        </p:txBody>
      </p:sp>
      <p:sp>
        <p:nvSpPr>
          <p:cNvPr id="6" name="AutoShape 41"/>
          <p:cNvSpPr>
            <a:spLocks noChangeArrowheads="1"/>
          </p:cNvSpPr>
          <p:nvPr/>
        </p:nvSpPr>
        <p:spPr bwMode="auto">
          <a:xfrm>
            <a:off x="444366" y="4653136"/>
            <a:ext cx="8363272" cy="864096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--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Lógica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abaixo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totalmente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desenvolvida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pelo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fulano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não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me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responsabilizo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.</a:t>
            </a:r>
          </a:p>
        </p:txBody>
      </p:sp>
      <p:sp>
        <p:nvSpPr>
          <p:cNvPr id="7" name="AutoShape 41"/>
          <p:cNvSpPr>
            <a:spLocks noChangeArrowheads="1"/>
          </p:cNvSpPr>
          <p:nvPr/>
        </p:nvSpPr>
        <p:spPr bwMode="auto">
          <a:xfrm>
            <a:off x="444366" y="5669632"/>
            <a:ext cx="8363272" cy="864096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--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Não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me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pergute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foi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o Fabiano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que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disse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pra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eu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fazer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Lucida Console" pitchFamily="49" charset="0"/>
              </a:rPr>
              <a:t>assim</a:t>
            </a:r>
            <a:r>
              <a:rPr lang="en-US" sz="2000" dirty="0">
                <a:solidFill>
                  <a:srgbClr val="002060"/>
                </a:solidFill>
                <a:latin typeface="Lucida Console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090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</a:t>
            </a:r>
            <a:r>
              <a:rPr lang="en-US" sz="3100" dirty="0"/>
              <a:t>(</a:t>
            </a:r>
            <a:r>
              <a:rPr lang="en-US" sz="3100" dirty="0" err="1"/>
              <a:t>mentes</a:t>
            </a:r>
            <a:r>
              <a:rPr lang="en-US" sz="3100" dirty="0"/>
              <a:t> </a:t>
            </a:r>
            <a:r>
              <a:rPr lang="en-US" sz="3100" dirty="0" err="1"/>
              <a:t>brilhantes</a:t>
            </a:r>
            <a:r>
              <a:rPr lang="en-US" sz="3100" dirty="0"/>
              <a:t>)</a:t>
            </a:r>
            <a:endParaRPr lang="pt-BR" dirty="0"/>
          </a:p>
        </p:txBody>
      </p:sp>
      <p:sp>
        <p:nvSpPr>
          <p:cNvPr id="4" name="AutoShape 41"/>
          <p:cNvSpPr>
            <a:spLocks noChangeArrowheads="1"/>
          </p:cNvSpPr>
          <p:nvPr/>
        </p:nvSpPr>
        <p:spPr bwMode="auto">
          <a:xfrm>
            <a:off x="461786" y="1219198"/>
            <a:ext cx="8363272" cy="4542973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DECLARE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sz="3200" dirty="0" err="1">
                <a:solidFill>
                  <a:srgbClr val="171717"/>
                </a:solidFill>
                <a:latin typeface="Consolas" panose="020B0609020204030204" pitchFamily="49" charset="0"/>
              </a:rPr>
              <a:t>Dt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 err="1">
                <a:solidFill>
                  <a:srgbClr val="0000FF"/>
                </a:solidFill>
                <a:latin typeface="Consolas" panose="020B0609020204030204" pitchFamily="49" charset="0"/>
              </a:rPr>
              <a:t>DateTime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 err="1">
                <a:solidFill>
                  <a:srgbClr val="FF00FF"/>
                </a:solidFill>
                <a:latin typeface="Consolas" panose="020B0609020204030204" pitchFamily="49" charset="0"/>
              </a:rPr>
              <a:t>GetDate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endParaRPr lang="pt-BR" sz="3200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FF00FF"/>
                </a:solidFill>
                <a:latin typeface="Consolas" panose="020B0609020204030204" pitchFamily="49" charset="0"/>
              </a:rPr>
              <a:t>DATEPART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sz="3200" dirty="0">
                <a:solidFill>
                  <a:srgbClr val="FF00FF"/>
                </a:solidFill>
                <a:latin typeface="Consolas" panose="020B0609020204030204" pitchFamily="49" charset="0"/>
              </a:rPr>
              <a:t>hour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sz="3200" dirty="0" err="1">
                <a:solidFill>
                  <a:srgbClr val="171717"/>
                </a:solidFill>
                <a:latin typeface="Consolas" panose="020B0609020204030204" pitchFamily="49" charset="0"/>
              </a:rPr>
              <a:t>Dt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&gt;=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24</a:t>
            </a:r>
          </a:p>
          <a:p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  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BEGIN</a:t>
            </a:r>
            <a:endParaRPr lang="pt-BR" sz="3200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      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FF0000"/>
                </a:solidFill>
                <a:latin typeface="Consolas" panose="020B0609020204030204" pitchFamily="49" charset="0"/>
              </a:rPr>
              <a:t>'Entrou no IF'</a:t>
            </a:r>
            <a:endParaRPr lang="pt-BR" sz="3200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  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END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6759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</a:t>
            </a:r>
            <a:r>
              <a:rPr lang="en-US" sz="3100" dirty="0"/>
              <a:t>(</a:t>
            </a:r>
            <a:r>
              <a:rPr lang="en-US" sz="3100" dirty="0" err="1"/>
              <a:t>mentes</a:t>
            </a:r>
            <a:r>
              <a:rPr lang="en-US" sz="3100" dirty="0"/>
              <a:t> </a:t>
            </a:r>
            <a:r>
              <a:rPr lang="en-US" sz="3100" dirty="0" err="1"/>
              <a:t>brilhantes</a:t>
            </a:r>
            <a:r>
              <a:rPr lang="en-US" sz="3100" dirty="0"/>
              <a:t>)</a:t>
            </a:r>
            <a:endParaRPr lang="pt-BR" dirty="0"/>
          </a:p>
        </p:txBody>
      </p:sp>
      <p:sp>
        <p:nvSpPr>
          <p:cNvPr id="4" name="AutoShape 41"/>
          <p:cNvSpPr>
            <a:spLocks noChangeArrowheads="1"/>
          </p:cNvSpPr>
          <p:nvPr/>
        </p:nvSpPr>
        <p:spPr bwMode="auto">
          <a:xfrm>
            <a:off x="461786" y="1219198"/>
            <a:ext cx="8363272" cy="4688116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DECLARE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Error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      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Message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rgbClr val="0000FF"/>
                </a:solidFill>
                <a:latin typeface="Consolas" panose="020B0609020204030204" pitchFamily="49" charset="0"/>
              </a:rPr>
              <a:t>VarChar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200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</a:p>
          <a:p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Error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1</a:t>
            </a:r>
          </a:p>
          <a:p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Error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&lt;&gt;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0</a:t>
            </a: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BEGIN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   </a:t>
            </a:r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Message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dbo</a:t>
            </a:r>
            <a:r>
              <a:rPr lang="pt-BR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ReturnError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'InsertingError1'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Error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   </a:t>
            </a:r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Message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Error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END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@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Error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&lt;&gt;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0</a:t>
            </a: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BEGIN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171717"/>
                </a:solidFill>
                <a:latin typeface="Consolas" panose="020B0609020204030204" pitchFamily="49" charset="0"/>
              </a:rPr>
              <a:t>dbo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171717"/>
                </a:solidFill>
                <a:latin typeface="Consolas" panose="020B0609020204030204" pitchFamily="49" charset="0"/>
              </a:rPr>
              <a:t>ReturnError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'InsertingError1'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@Error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endParaRPr lang="en-US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930491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</a:t>
            </a:r>
            <a:r>
              <a:rPr lang="en-US" sz="3100" dirty="0"/>
              <a:t>(</a:t>
            </a:r>
            <a:r>
              <a:rPr lang="en-US" sz="3100" dirty="0" err="1"/>
              <a:t>mentes</a:t>
            </a:r>
            <a:r>
              <a:rPr lang="en-US" sz="3100" dirty="0"/>
              <a:t> </a:t>
            </a:r>
            <a:r>
              <a:rPr lang="en-US" sz="3100" dirty="0" err="1"/>
              <a:t>brilhantes</a:t>
            </a:r>
            <a:r>
              <a:rPr lang="en-US" sz="3100" dirty="0"/>
              <a:t>)</a:t>
            </a:r>
            <a:endParaRPr lang="pt-BR" dirty="0"/>
          </a:p>
        </p:txBody>
      </p:sp>
      <p:sp>
        <p:nvSpPr>
          <p:cNvPr id="4" name="AutoShape 41"/>
          <p:cNvSpPr>
            <a:spLocks noChangeArrowheads="1"/>
          </p:cNvSpPr>
          <p:nvPr/>
        </p:nvSpPr>
        <p:spPr bwMode="auto">
          <a:xfrm>
            <a:off x="461786" y="1219198"/>
            <a:ext cx="8363272" cy="4688116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808080"/>
                </a:solidFill>
                <a:latin typeface="Consolas" panose="020B0609020204030204" pitchFamily="49" charset="0"/>
              </a:rPr>
              <a:t>EXISTS(</a:t>
            </a: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1 </a:t>
            </a:r>
          </a:p>
          <a:p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           </a:t>
            </a: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171717"/>
                </a:solidFill>
                <a:latin typeface="Consolas" panose="020B0609020204030204" pitchFamily="49" charset="0"/>
              </a:rPr>
              <a:t>Clientes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          </a:t>
            </a: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171717"/>
                </a:solidFill>
                <a:latin typeface="Consolas" panose="020B0609020204030204" pitchFamily="49" charset="0"/>
              </a:rPr>
              <a:t>ID_Cliente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@ID</a:t>
            </a:r>
            <a:r>
              <a:rPr lang="en-US" sz="3200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endParaRPr lang="en-US" sz="3200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BEGIN</a:t>
            </a:r>
            <a:endParaRPr lang="pt-BR" sz="3200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 </a:t>
            </a: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171717"/>
                </a:solidFill>
                <a:latin typeface="Consolas" panose="020B0609020204030204" pitchFamily="49" charset="0"/>
              </a:rPr>
              <a:t>Clientes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  </a:t>
            </a: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171717"/>
                </a:solidFill>
                <a:latin typeface="Consolas" panose="020B0609020204030204" pitchFamily="49" charset="0"/>
              </a:rPr>
              <a:t>ID_Cliente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3200" dirty="0">
                <a:solidFill>
                  <a:srgbClr val="171717"/>
                </a:solidFill>
                <a:latin typeface="Consolas" panose="020B0609020204030204" pitchFamily="49" charset="0"/>
              </a:rPr>
              <a:t> @ID</a:t>
            </a:r>
          </a:p>
          <a:p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734205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</a:t>
            </a:r>
            <a:r>
              <a:rPr lang="en-US" sz="3100" dirty="0"/>
              <a:t>(</a:t>
            </a:r>
            <a:r>
              <a:rPr lang="en-US" sz="3100" dirty="0" err="1"/>
              <a:t>mentes</a:t>
            </a:r>
            <a:r>
              <a:rPr lang="en-US" sz="3100" dirty="0"/>
              <a:t> </a:t>
            </a:r>
            <a:r>
              <a:rPr lang="en-US" sz="3100" dirty="0" err="1"/>
              <a:t>brilhantes</a:t>
            </a:r>
            <a:r>
              <a:rPr lang="en-US" sz="3100" dirty="0"/>
              <a:t>)</a:t>
            </a:r>
            <a:endParaRPr lang="pt-BR" dirty="0"/>
          </a:p>
        </p:txBody>
      </p:sp>
      <p:sp>
        <p:nvSpPr>
          <p:cNvPr id="4" name="AutoShape 41"/>
          <p:cNvSpPr>
            <a:spLocks noChangeArrowheads="1"/>
          </p:cNvSpPr>
          <p:nvPr/>
        </p:nvSpPr>
        <p:spPr bwMode="auto">
          <a:xfrm>
            <a:off x="461786" y="1219198"/>
            <a:ext cx="8363272" cy="4688116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DISTINCT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Cliente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Vendedor</a:t>
            </a:r>
          </a:p>
          <a:p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Pedido</a:t>
            </a:r>
          </a:p>
          <a:p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GROUP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pt-BR" sz="3200" dirty="0">
                <a:solidFill>
                  <a:srgbClr val="0000FF"/>
                </a:solidFill>
                <a:latin typeface="Consolas" panose="020B0609020204030204" pitchFamily="49" charset="0"/>
              </a:rPr>
              <a:t>BY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Cliente</a:t>
            </a:r>
            <a:r>
              <a:rPr lang="pt-BR" sz="3200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pt-BR" sz="3200" dirty="0">
                <a:solidFill>
                  <a:srgbClr val="171717"/>
                </a:solidFill>
                <a:latin typeface="Consolas" panose="020B0609020204030204" pitchFamily="49" charset="0"/>
              </a:rPr>
              <a:t> Vendedor</a:t>
            </a:r>
          </a:p>
        </p:txBody>
      </p:sp>
    </p:spTree>
    <p:extLst>
      <p:ext uri="{BB962C8B-B14F-4D97-AF65-F5344CB8AC3E}">
        <p14:creationId xmlns:p14="http://schemas.microsoft.com/office/powerpoint/2010/main" val="1631644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 fontScale="90000"/>
          </a:bodyPr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(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Lógica</a:t>
            </a:r>
            <a:r>
              <a:rPr lang="en-US" dirty="0"/>
              <a:t>)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251520" y="1628800"/>
            <a:ext cx="8358187" cy="32403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/>
              <a:t>Olá</a:t>
            </a:r>
            <a:r>
              <a:rPr lang="en-US" dirty="0"/>
              <a:t>, tem </a:t>
            </a:r>
            <a:r>
              <a:rPr lang="en-US" dirty="0" err="1"/>
              <a:t>certeza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você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quer</a:t>
            </a:r>
            <a:r>
              <a:rPr lang="en-US" dirty="0"/>
              <a:t> </a:t>
            </a:r>
            <a:r>
              <a:rPr lang="en-US" i="1" dirty="0" err="1"/>
              <a:t>continuar</a:t>
            </a:r>
            <a:r>
              <a:rPr lang="en-US" i="1" dirty="0"/>
              <a:t> </a:t>
            </a:r>
            <a:r>
              <a:rPr lang="en-US" i="1" dirty="0" err="1"/>
              <a:t>rodando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relatório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Opções</a:t>
            </a:r>
            <a:r>
              <a:rPr lang="en-US" dirty="0"/>
              <a:t>: </a:t>
            </a:r>
            <a:r>
              <a:rPr lang="en-US" dirty="0" err="1"/>
              <a:t>Sim</a:t>
            </a:r>
            <a:r>
              <a:rPr lang="en-US" dirty="0"/>
              <a:t> – </a:t>
            </a:r>
            <a:r>
              <a:rPr lang="en-US" dirty="0" err="1"/>
              <a:t>Não</a:t>
            </a:r>
            <a:r>
              <a:rPr lang="en-US" dirty="0"/>
              <a:t> – </a:t>
            </a:r>
            <a:r>
              <a:rPr lang="en-US" dirty="0" err="1"/>
              <a:t>Cancelar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Responda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, </a:t>
            </a:r>
            <a:r>
              <a:rPr lang="en-US" dirty="0" err="1"/>
              <a:t>você</a:t>
            </a:r>
            <a:r>
              <a:rPr lang="en-US" dirty="0"/>
              <a:t> é </a:t>
            </a:r>
            <a:r>
              <a:rPr lang="en-US" dirty="0" err="1"/>
              <a:t>não</a:t>
            </a:r>
            <a:r>
              <a:rPr lang="en-US" dirty="0"/>
              <a:t> homosexual?</a:t>
            </a:r>
          </a:p>
          <a:p>
            <a:pPr lvl="1"/>
            <a:r>
              <a:rPr lang="en-US" dirty="0" err="1"/>
              <a:t>Opções</a:t>
            </a:r>
            <a:r>
              <a:rPr lang="en-US" dirty="0"/>
              <a:t>: </a:t>
            </a:r>
            <a:r>
              <a:rPr lang="en-US" dirty="0" err="1"/>
              <a:t>Sim</a:t>
            </a:r>
            <a:r>
              <a:rPr lang="en-US" dirty="0"/>
              <a:t> – </a:t>
            </a:r>
            <a:r>
              <a:rPr lang="en-US" dirty="0" err="1"/>
              <a:t>Não</a:t>
            </a:r>
            <a:r>
              <a:rPr lang="en-US" dirty="0"/>
              <a:t> – </a:t>
            </a:r>
            <a:r>
              <a:rPr lang="en-US" dirty="0" err="1"/>
              <a:t>Cancelar</a:t>
            </a:r>
            <a:endParaRPr lang="pt-BR" dirty="0"/>
          </a:p>
        </p:txBody>
      </p:sp>
      <p:pic>
        <p:nvPicPr>
          <p:cNvPr id="6146" name="Picture 2" descr="When the explanation for a server configuration begins with the words &amp;ldquo;Now it seemed like a good idea at the time&amp;hellip;&amp;rdquo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986" y="4255344"/>
            <a:ext cx="3074009" cy="251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025144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sz="3200" dirty="0" err="1"/>
              <a:t>Seja</a:t>
            </a:r>
            <a:r>
              <a:rPr lang="en-US" sz="3200" dirty="0"/>
              <a:t> </a:t>
            </a:r>
            <a:r>
              <a:rPr lang="en-US" sz="3200" dirty="0" err="1"/>
              <a:t>organizado</a:t>
            </a:r>
            <a:r>
              <a:rPr lang="en-US" sz="3200" dirty="0"/>
              <a:t>, </a:t>
            </a:r>
            <a:r>
              <a:rPr lang="en-US" sz="3200" dirty="0" err="1"/>
              <a:t>seja</a:t>
            </a:r>
            <a:r>
              <a:rPr lang="en-US" sz="3200" dirty="0"/>
              <a:t> </a:t>
            </a:r>
            <a:r>
              <a:rPr lang="en-US" sz="3200" dirty="0" err="1"/>
              <a:t>diferenciado</a:t>
            </a:r>
            <a:endParaRPr lang="en-US" sz="32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251520" y="1628800"/>
            <a:ext cx="8358187" cy="41980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Morning </a:t>
            </a:r>
            <a:r>
              <a:rPr lang="en-US" dirty="0" err="1"/>
              <a:t>CheckList</a:t>
            </a:r>
            <a:endParaRPr lang="en-US" dirty="0"/>
          </a:p>
          <a:p>
            <a:r>
              <a:rPr lang="en-US" dirty="0"/>
              <a:t>DBA, </a:t>
            </a:r>
            <a:r>
              <a:rPr lang="en-US" dirty="0" err="1"/>
              <a:t>por</a:t>
            </a:r>
            <a:r>
              <a:rPr lang="en-US" dirty="0"/>
              <a:t> favor </a:t>
            </a:r>
            <a:r>
              <a:rPr lang="en-US" dirty="0" err="1"/>
              <a:t>aprenda</a:t>
            </a:r>
            <a:r>
              <a:rPr lang="en-US" dirty="0"/>
              <a:t> </a:t>
            </a:r>
            <a:r>
              <a:rPr lang="en-US" dirty="0" err="1"/>
              <a:t>desenvolvimento</a:t>
            </a:r>
            <a:endParaRPr lang="en-US" dirty="0"/>
          </a:p>
          <a:p>
            <a:r>
              <a:rPr lang="en-US" dirty="0" err="1"/>
              <a:t>Aprenda</a:t>
            </a:r>
            <a:r>
              <a:rPr lang="en-US" dirty="0"/>
              <a:t> LINUX (agora </a:t>
            </a:r>
            <a:r>
              <a:rPr lang="en-US" dirty="0" err="1"/>
              <a:t>vamos</a:t>
            </a:r>
            <a:r>
              <a:rPr lang="en-US" dirty="0"/>
              <a:t> </a:t>
            </a:r>
            <a:r>
              <a:rPr lang="en-US" dirty="0" err="1"/>
              <a:t>precisar</a:t>
            </a:r>
            <a:r>
              <a:rPr lang="en-US" dirty="0"/>
              <a:t> disso)</a:t>
            </a:r>
          </a:p>
          <a:p>
            <a:r>
              <a:rPr lang="en-US" dirty="0" err="1"/>
              <a:t>Nunca</a:t>
            </a:r>
            <a:r>
              <a:rPr lang="en-US" dirty="0"/>
              <a:t> pare de </a:t>
            </a:r>
            <a:r>
              <a:rPr lang="en-US" dirty="0" err="1"/>
              <a:t>estudar</a:t>
            </a:r>
            <a:endParaRPr lang="en-US" dirty="0"/>
          </a:p>
          <a:p>
            <a:pPr lvl="1"/>
            <a:r>
              <a:rPr lang="pt-BR" dirty="0" err="1"/>
              <a:t>Pluralsight</a:t>
            </a:r>
            <a:r>
              <a:rPr lang="pt-BR" dirty="0"/>
              <a:t> é sua amiga!</a:t>
            </a:r>
          </a:p>
          <a:p>
            <a:pPr lvl="1"/>
            <a:r>
              <a:rPr lang="pt-BR" dirty="0" err="1"/>
              <a:t>SrNimbus</a:t>
            </a:r>
            <a:r>
              <a:rPr lang="pt-BR" dirty="0"/>
              <a:t> é sua melhor amiga!</a:t>
            </a:r>
          </a:p>
          <a:p>
            <a:pPr lvl="1"/>
            <a:r>
              <a:rPr lang="pt-BR" dirty="0"/>
              <a:t>Blogs e livros</a:t>
            </a:r>
          </a:p>
        </p:txBody>
      </p:sp>
    </p:spTree>
    <p:extLst>
      <p:ext uri="{BB962C8B-B14F-4D97-AF65-F5344CB8AC3E}">
        <p14:creationId xmlns:p14="http://schemas.microsoft.com/office/powerpoint/2010/main" val="1866962235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57" y="32986"/>
            <a:ext cx="9001156" cy="714356"/>
          </a:xfrm>
        </p:spPr>
        <p:txBody>
          <a:bodyPr>
            <a:normAutofit/>
          </a:bodyPr>
          <a:lstStyle/>
          <a:p>
            <a:r>
              <a:rPr lang="en-US" sz="3200" dirty="0" err="1"/>
              <a:t>Faça</a:t>
            </a:r>
            <a:r>
              <a:rPr lang="en-US" sz="3200" dirty="0"/>
              <a:t> </a:t>
            </a:r>
            <a:r>
              <a:rPr lang="en-US" sz="3200" dirty="0" err="1"/>
              <a:t>direito</a:t>
            </a:r>
            <a:r>
              <a:rPr lang="en-US" sz="3200" dirty="0"/>
              <a:t>…</a:t>
            </a:r>
          </a:p>
        </p:txBody>
      </p:sp>
      <p:pic>
        <p:nvPicPr>
          <p:cNvPr id="2050" name="Picture 2" descr="What usually happens with monitoring notificatio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948" y="1516783"/>
            <a:ext cx="3871677" cy="427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57" y="562676"/>
            <a:ext cx="90011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 que normalmente acontece com as notificações diárias…  </a:t>
            </a:r>
          </a:p>
        </p:txBody>
      </p:sp>
    </p:spTree>
    <p:extLst>
      <p:ext uri="{BB962C8B-B14F-4D97-AF65-F5344CB8AC3E}">
        <p14:creationId xmlns:p14="http://schemas.microsoft.com/office/powerpoint/2010/main" val="2996747023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Porque</a:t>
            </a:r>
            <a:r>
              <a:rPr lang="en-US" dirty="0"/>
              <a:t> o </a:t>
            </a:r>
            <a:r>
              <a:rPr lang="en-US" dirty="0" err="1"/>
              <a:t>mundo</a:t>
            </a:r>
            <a:r>
              <a:rPr lang="en-US" dirty="0"/>
              <a:t> do </a:t>
            </a:r>
            <a:r>
              <a:rPr lang="en-US" dirty="0" err="1"/>
              <a:t>bussines</a:t>
            </a:r>
            <a:r>
              <a:rPr lang="en-US" dirty="0"/>
              <a:t> é </a:t>
            </a:r>
            <a:r>
              <a:rPr lang="en-US" dirty="0" err="1"/>
              <a:t>chato</a:t>
            </a:r>
            <a:r>
              <a:rPr lang="en-US" dirty="0"/>
              <a:t>?</a:t>
            </a:r>
            <a:br>
              <a:rPr lang="en-US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5760316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sprofanos.com/wp-content/uploads/2012/09/Fluxograma-do-proble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094" y="0"/>
            <a:ext cx="9212094" cy="678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905169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10001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sz="2700" dirty="0"/>
              <a:t>Vida </a:t>
            </a:r>
            <a:r>
              <a:rPr lang="en-US" sz="2700" dirty="0" err="1"/>
              <a:t>não</a:t>
            </a:r>
            <a:r>
              <a:rPr lang="en-US" sz="2700" dirty="0"/>
              <a:t> da mole </a:t>
            </a:r>
            <a:r>
              <a:rPr lang="en-US" sz="2700" dirty="0" err="1"/>
              <a:t>não</a:t>
            </a:r>
            <a:r>
              <a:rPr lang="en-US" sz="2700" dirty="0"/>
              <a:t>!</a:t>
            </a:r>
            <a:endParaRPr lang="pt-BR" dirty="0"/>
          </a:p>
        </p:txBody>
      </p:sp>
      <p:pic>
        <p:nvPicPr>
          <p:cNvPr id="6148" name="Picture 4" descr="https://scontent-b-mia.xx.fbcdn.net/hphotos-xap1/v/t1.0-9/1979636_778940468811657_4626619989073637063_n.jpg?oh=4c4820886af41d8039454657b4699a6d&amp;oe=54AD8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521"/>
            <a:ext cx="9144000" cy="633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806659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8912"/>
            <a:ext cx="9001156" cy="714356"/>
          </a:xfrm>
        </p:spPr>
        <p:txBody>
          <a:bodyPr>
            <a:noAutofit/>
          </a:bodyPr>
          <a:lstStyle/>
          <a:p>
            <a:r>
              <a:rPr lang="en-US" sz="2800" dirty="0" err="1"/>
              <a:t>Porque</a:t>
            </a:r>
            <a:r>
              <a:rPr lang="en-US" sz="2800" dirty="0"/>
              <a:t> o </a:t>
            </a:r>
            <a:r>
              <a:rPr lang="en-US" sz="2800" dirty="0" err="1"/>
              <a:t>mundo</a:t>
            </a:r>
            <a:r>
              <a:rPr lang="en-US" sz="2800" dirty="0"/>
              <a:t> do </a:t>
            </a:r>
            <a:r>
              <a:rPr lang="en-US" sz="2800" dirty="0" err="1"/>
              <a:t>bussines</a:t>
            </a:r>
            <a:r>
              <a:rPr lang="en-US" sz="2800" dirty="0"/>
              <a:t> é </a:t>
            </a:r>
            <a:r>
              <a:rPr lang="en-US" sz="2800" dirty="0" err="1"/>
              <a:t>chato</a:t>
            </a:r>
            <a:r>
              <a:rPr lang="en-US" sz="2800" dirty="0"/>
              <a:t>?</a:t>
            </a:r>
            <a:endParaRPr lang="pt-BR" sz="2800" dirty="0"/>
          </a:p>
        </p:txBody>
      </p:sp>
      <p:pic>
        <p:nvPicPr>
          <p:cNvPr id="2050" name="Picture 2" descr="http://3.bp.blogspot.com/-Mgu7Jx51SNk/Ts97f-zL2cI/AAAAAAAAAm8/N1w5A2hIi2o/s1600/hom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72" y="614346"/>
            <a:ext cx="8560980" cy="602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66" y="1211918"/>
            <a:ext cx="4429024" cy="4616572"/>
          </a:xfrm>
          <a:prstGeom prst="rect">
            <a:avLst/>
          </a:prstGeom>
        </p:spPr>
      </p:pic>
      <p:pic>
        <p:nvPicPr>
          <p:cNvPr id="2054" name="Picture 6" descr="Resultado de imag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56" y="614345"/>
            <a:ext cx="8119355" cy="608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171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Porque</a:t>
            </a:r>
            <a:r>
              <a:rPr lang="en-US" dirty="0"/>
              <a:t> o </a:t>
            </a:r>
            <a:r>
              <a:rPr lang="en-US" dirty="0" err="1"/>
              <a:t>mundo</a:t>
            </a:r>
            <a:r>
              <a:rPr lang="en-US" dirty="0"/>
              <a:t> do </a:t>
            </a:r>
            <a:r>
              <a:rPr lang="en-US" dirty="0" err="1"/>
              <a:t>bussines</a:t>
            </a:r>
            <a:r>
              <a:rPr lang="en-US" dirty="0"/>
              <a:t> é </a:t>
            </a:r>
            <a:r>
              <a:rPr lang="en-US" dirty="0" err="1"/>
              <a:t>chato</a:t>
            </a:r>
            <a:r>
              <a:rPr lang="en-US" dirty="0"/>
              <a:t>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251520" y="1628799"/>
            <a:ext cx="8358187" cy="446720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800" dirty="0" err="1"/>
              <a:t>Será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é </a:t>
            </a:r>
            <a:r>
              <a:rPr lang="en-US" sz="2800" dirty="0" err="1"/>
              <a:t>possível</a:t>
            </a:r>
            <a:r>
              <a:rPr lang="en-US" sz="2800" dirty="0"/>
              <a:t> </a:t>
            </a:r>
            <a:r>
              <a:rPr lang="en-US" sz="2800" dirty="0" err="1"/>
              <a:t>ser</a:t>
            </a:r>
            <a:r>
              <a:rPr lang="en-US" sz="2800" dirty="0"/>
              <a:t> </a:t>
            </a:r>
            <a:r>
              <a:rPr lang="en-US" sz="2800" dirty="0" err="1"/>
              <a:t>autêntico</a:t>
            </a:r>
            <a:r>
              <a:rPr lang="en-US" sz="2800" dirty="0"/>
              <a:t> no </a:t>
            </a:r>
            <a:r>
              <a:rPr lang="en-US" sz="2800" dirty="0" err="1"/>
              <a:t>mundo</a:t>
            </a:r>
            <a:r>
              <a:rPr lang="en-US" sz="2800" dirty="0"/>
              <a:t> dos </a:t>
            </a:r>
            <a:r>
              <a:rPr lang="en-US" sz="2800" dirty="0" err="1"/>
              <a:t>negócios</a:t>
            </a:r>
            <a:r>
              <a:rPr lang="en-US" sz="2800" dirty="0"/>
              <a:t>?</a:t>
            </a:r>
          </a:p>
          <a:p>
            <a:r>
              <a:rPr lang="en-US" sz="2800" dirty="0" err="1"/>
              <a:t>Porque</a:t>
            </a:r>
            <a:r>
              <a:rPr lang="en-US" sz="2800" dirty="0"/>
              <a:t> </a:t>
            </a:r>
            <a:r>
              <a:rPr lang="en-US" sz="2800" dirty="0" err="1"/>
              <a:t>bom</a:t>
            </a:r>
            <a:r>
              <a:rPr lang="en-US" sz="2800" dirty="0"/>
              <a:t> </a:t>
            </a:r>
            <a:r>
              <a:rPr lang="en-US" sz="2800" dirty="0" err="1"/>
              <a:t>profisional</a:t>
            </a:r>
            <a:r>
              <a:rPr lang="en-US" sz="2800" dirty="0"/>
              <a:t> = </a:t>
            </a:r>
            <a:r>
              <a:rPr lang="en-US" sz="2800" dirty="0" err="1"/>
              <a:t>bom</a:t>
            </a:r>
            <a:r>
              <a:rPr lang="en-US" sz="2800" dirty="0"/>
              <a:t> </a:t>
            </a:r>
            <a:r>
              <a:rPr lang="en-US" sz="2800" dirty="0" err="1"/>
              <a:t>ator</a:t>
            </a:r>
            <a:r>
              <a:rPr lang="en-US" sz="2800" dirty="0"/>
              <a:t>,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dirty="0" err="1"/>
              <a:t>bom</a:t>
            </a:r>
            <a:r>
              <a:rPr lang="en-US" sz="2800" dirty="0"/>
              <a:t> politico?</a:t>
            </a:r>
          </a:p>
          <a:p>
            <a:r>
              <a:rPr lang="en-US" sz="2800" dirty="0" err="1"/>
              <a:t>Sucesso</a:t>
            </a:r>
            <a:r>
              <a:rPr lang="en-US" sz="2800" dirty="0"/>
              <a:t> a </a:t>
            </a:r>
            <a:r>
              <a:rPr lang="en-US" sz="2800" dirty="0" err="1"/>
              <a:t>qualquer</a:t>
            </a:r>
            <a:r>
              <a:rPr lang="en-US" sz="2800" dirty="0"/>
              <a:t> </a:t>
            </a:r>
            <a:r>
              <a:rPr lang="en-US" sz="2800" dirty="0" err="1"/>
              <a:t>custo</a:t>
            </a:r>
            <a:r>
              <a:rPr lang="en-US" sz="2800" dirty="0"/>
              <a:t>?</a:t>
            </a:r>
          </a:p>
          <a:p>
            <a:r>
              <a:rPr lang="en-US" sz="2800" dirty="0" err="1"/>
              <a:t>Colaborador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brother?</a:t>
            </a:r>
          </a:p>
          <a:p>
            <a:r>
              <a:rPr lang="en-US" sz="2800" dirty="0"/>
              <a:t>O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importa</a:t>
            </a:r>
            <a:r>
              <a:rPr lang="en-US" sz="2800" dirty="0"/>
              <a:t> </a:t>
            </a:r>
            <a:r>
              <a:rPr lang="en-US" sz="2800" dirty="0" err="1"/>
              <a:t>pra</a:t>
            </a:r>
            <a:r>
              <a:rPr lang="en-US" sz="2800" dirty="0"/>
              <a:t> </a:t>
            </a:r>
            <a:r>
              <a:rPr lang="en-US" sz="2800" dirty="0" err="1"/>
              <a:t>você</a:t>
            </a:r>
            <a:r>
              <a:rPr lang="en-US" sz="2800" dirty="0"/>
              <a:t>? </a:t>
            </a:r>
            <a:r>
              <a:rPr lang="en-US" sz="2800" dirty="0" err="1"/>
              <a:t>Seria</a:t>
            </a:r>
            <a:r>
              <a:rPr lang="en-US" sz="2800" dirty="0"/>
              <a:t> o </a:t>
            </a:r>
            <a:r>
              <a:rPr lang="en-US" sz="2800" dirty="0" err="1"/>
              <a:t>que</a:t>
            </a:r>
            <a:r>
              <a:rPr lang="en-US" sz="2800" dirty="0"/>
              <a:t> é </a:t>
            </a:r>
            <a:r>
              <a:rPr lang="en-US" sz="2800" dirty="0" err="1"/>
              <a:t>importante</a:t>
            </a:r>
            <a:r>
              <a:rPr lang="en-US" sz="2800" dirty="0"/>
              <a:t>? ;P…</a:t>
            </a:r>
          </a:p>
          <a:p>
            <a:r>
              <a:rPr lang="en-US" sz="2800" dirty="0" err="1"/>
              <a:t>Pensando</a:t>
            </a:r>
            <a:r>
              <a:rPr lang="en-US" sz="2800" dirty="0"/>
              <a:t> no </a:t>
            </a:r>
            <a:r>
              <a:rPr lang="en-US" sz="2800" dirty="0" err="1"/>
              <a:t>futuro</a:t>
            </a:r>
            <a:r>
              <a:rPr lang="en-US" sz="2800" dirty="0"/>
              <a:t>, vale a </a:t>
            </a:r>
            <a:r>
              <a:rPr lang="en-US" sz="2800" dirty="0" err="1"/>
              <a:t>pena</a:t>
            </a:r>
            <a:r>
              <a:rPr lang="en-US" sz="2800" dirty="0"/>
              <a:t> se </a:t>
            </a:r>
            <a:r>
              <a:rPr lang="en-US" sz="2800" dirty="0" err="1"/>
              <a:t>sacrificar</a:t>
            </a:r>
            <a:r>
              <a:rPr lang="en-US" sz="2800" dirty="0"/>
              <a:t> agora?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223365284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 err="1"/>
              <a:t>ultimas</a:t>
            </a:r>
            <a:r>
              <a:rPr lang="en-US" dirty="0"/>
              <a:t> </a:t>
            </a:r>
            <a:r>
              <a:rPr lang="en-US" dirty="0" err="1"/>
              <a:t>Dicas</a:t>
            </a:r>
            <a:r>
              <a:rPr lang="en-US" dirty="0"/>
              <a:t>…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251520" y="1307787"/>
            <a:ext cx="8674766" cy="4394629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pt-BR" i="1" dirty="0" err="1"/>
              <a:t>Bucket</a:t>
            </a:r>
            <a:r>
              <a:rPr lang="pt-BR" i="1" dirty="0"/>
              <a:t> </a:t>
            </a:r>
            <a:r>
              <a:rPr lang="pt-BR" i="1" dirty="0" err="1"/>
              <a:t>List</a:t>
            </a:r>
            <a:endParaRPr lang="pt-BR" i="1" dirty="0"/>
          </a:p>
          <a:p>
            <a:pPr lvl="1"/>
            <a:r>
              <a:rPr lang="pt-BR" i="1" dirty="0"/>
              <a:t>Estou continuamente renovando a minha…</a:t>
            </a:r>
          </a:p>
          <a:p>
            <a:pPr lvl="1"/>
            <a:r>
              <a:rPr lang="pt-BR" i="1" dirty="0"/>
              <a:t>Também tenho uma lista meio doida…</a:t>
            </a:r>
          </a:p>
          <a:p>
            <a:r>
              <a:rPr lang="pt-BR" i="1" dirty="0"/>
              <a:t>O que te satisfaz? </a:t>
            </a:r>
          </a:p>
          <a:p>
            <a:r>
              <a:rPr lang="pt-BR" i="1" dirty="0"/>
              <a:t>Qual medida você usa pra saber se está percorrendo o caminho certo…</a:t>
            </a:r>
          </a:p>
          <a:p>
            <a:pPr lvl="1"/>
            <a:r>
              <a:rPr lang="pt-BR" i="1" dirty="0">
                <a:hlinkClick r:id="rId2"/>
              </a:rPr>
              <a:t>https://ozar.me/2016/04/how-to-measure-your-career-sqlsaturday-israel-keynote/</a:t>
            </a:r>
            <a:r>
              <a:rPr lang="pt-BR" i="1" dirty="0"/>
              <a:t>  </a:t>
            </a:r>
          </a:p>
          <a:p>
            <a:r>
              <a:rPr lang="pt-BR" i="1" dirty="0"/>
              <a:t>Se impressionar com um imbecil qualquer dizendo o que você já sabia é um mau sinal...</a:t>
            </a:r>
          </a:p>
          <a:p>
            <a:pPr lvl="1"/>
            <a:r>
              <a:rPr lang="en-US" dirty="0"/>
              <a:t>Bel </a:t>
            </a:r>
            <a:r>
              <a:rPr lang="en-US" dirty="0" err="1"/>
              <a:t>Pesce</a:t>
            </a:r>
            <a:r>
              <a:rPr lang="en-US" dirty="0"/>
              <a:t> – 5 </a:t>
            </a:r>
            <a:r>
              <a:rPr lang="en-US" dirty="0" err="1"/>
              <a:t>maneiras</a:t>
            </a:r>
            <a:r>
              <a:rPr lang="en-US" dirty="0"/>
              <a:t> de </a:t>
            </a:r>
            <a:r>
              <a:rPr lang="en-US" dirty="0" err="1"/>
              <a:t>matar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sonhos</a:t>
            </a:r>
            <a:r>
              <a:rPr lang="en-US" dirty="0"/>
              <a:t>…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falou</a:t>
            </a:r>
            <a:r>
              <a:rPr lang="en-US" dirty="0"/>
              <a:t> nada de novo, mas </a:t>
            </a:r>
            <a:r>
              <a:rPr lang="en-US" dirty="0" err="1"/>
              <a:t>você</a:t>
            </a:r>
            <a:r>
              <a:rPr lang="en-US" dirty="0"/>
              <a:t> </a:t>
            </a:r>
            <a:r>
              <a:rPr lang="en-US" dirty="0" err="1"/>
              <a:t>precisava</a:t>
            </a:r>
            <a:r>
              <a:rPr lang="en-US" dirty="0"/>
              <a:t> </a:t>
            </a:r>
            <a:r>
              <a:rPr lang="en-US" dirty="0" err="1"/>
              <a:t>ouvir</a:t>
            </a:r>
            <a:r>
              <a:rPr lang="en-US" dirty="0"/>
              <a:t>, </a:t>
            </a:r>
            <a:r>
              <a:rPr lang="en-US" dirty="0" err="1"/>
              <a:t>denovo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OK, as </a:t>
            </a:r>
            <a:r>
              <a:rPr lang="en-US" dirty="0" err="1"/>
              <a:t>vezes</a:t>
            </a:r>
            <a:r>
              <a:rPr lang="en-US" dirty="0"/>
              <a:t> </a:t>
            </a:r>
            <a:r>
              <a:rPr lang="en-US" dirty="0" err="1"/>
              <a:t>precisamos</a:t>
            </a:r>
            <a:r>
              <a:rPr lang="en-US" dirty="0"/>
              <a:t> de um </a:t>
            </a:r>
            <a:r>
              <a:rPr lang="en-US" dirty="0" err="1"/>
              <a:t>lembrete</a:t>
            </a:r>
            <a:r>
              <a:rPr lang="en-US" dirty="0"/>
              <a:t>…</a:t>
            </a:r>
            <a:endParaRPr lang="pt-BR" i="1" dirty="0"/>
          </a:p>
          <a:p>
            <a:pPr lvl="1"/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1416954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25" y="12"/>
            <a:ext cx="9001156" cy="714356"/>
          </a:xfrm>
        </p:spPr>
        <p:txBody>
          <a:bodyPr>
            <a:normAutofit/>
          </a:bodyPr>
          <a:lstStyle/>
          <a:p>
            <a:r>
              <a:rPr lang="pt-BR" dirty="0"/>
              <a:t>Minha lista publica ;P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88325" y="821372"/>
            <a:ext cx="8925509" cy="58907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2400" dirty="0"/>
              <a:t>Chegar o mais próximo possível do topo de um vulcão ativo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Comer um gafanhoto frito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 err="1"/>
              <a:t>Dropar</a:t>
            </a:r>
            <a:r>
              <a:rPr lang="pt-BR" sz="2400" dirty="0"/>
              <a:t> de um </a:t>
            </a:r>
            <a:r>
              <a:rPr lang="pt-BR" sz="2400" dirty="0" err="1"/>
              <a:t>Halfpipe</a:t>
            </a:r>
            <a:r>
              <a:rPr lang="pt-BR" sz="2400" dirty="0"/>
              <a:t> monstro, de skate ou de patins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Casar novamente com a Leda em uma capela de Vegas com um Elvis anão fazendo o casamento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Aprender a montar um cubo mágico ;P (esse foi radical)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 err="1"/>
              <a:t>Hackear</a:t>
            </a:r>
            <a:r>
              <a:rPr lang="pt-BR" sz="2400" dirty="0"/>
              <a:t> algum servidor e destruir tudo (só por diversão mesmo...)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Visitar a Sibéria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Fazer um treinamento de Filosofia na Grécia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Gastar 10 mil dólares num cassino...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dirty="0"/>
              <a:t>Jogar um tijolo na vidraça da igreja universal e sair correndo</a:t>
            </a:r>
            <a:endParaRPr lang="en-US" sz="2400" dirty="0"/>
          </a:p>
        </p:txBody>
      </p:sp>
      <p:pic>
        <p:nvPicPr>
          <p:cNvPr id="3076" name="Picture 4" descr="Resultado de im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691" y="5437761"/>
            <a:ext cx="618516" cy="5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82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>
            <a:normAutofit/>
          </a:bodyPr>
          <a:lstStyle/>
          <a:p>
            <a:r>
              <a:rPr lang="en-US" dirty="0" err="1"/>
              <a:t>Conquistando</a:t>
            </a:r>
            <a:r>
              <a:rPr lang="en-US" dirty="0"/>
              <a:t> o </a:t>
            </a:r>
            <a:r>
              <a:rPr lang="en-US" dirty="0" err="1"/>
              <a:t>sucesso</a:t>
            </a:r>
            <a:r>
              <a:rPr lang="en-US" dirty="0"/>
              <a:t>!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251520" y="1628799"/>
            <a:ext cx="8674766" cy="439462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/>
              <a:t>Sucesso</a:t>
            </a:r>
            <a:r>
              <a:rPr lang="en-US" dirty="0"/>
              <a:t> é </a:t>
            </a:r>
            <a:r>
              <a:rPr lang="en-US" dirty="0" err="1"/>
              <a:t>relatívo</a:t>
            </a:r>
            <a:r>
              <a:rPr lang="en-US" dirty="0"/>
              <a:t>!</a:t>
            </a:r>
          </a:p>
          <a:p>
            <a:r>
              <a:rPr lang="en-US" dirty="0" err="1"/>
              <a:t>Sucesso</a:t>
            </a:r>
            <a:r>
              <a:rPr lang="en-US" dirty="0"/>
              <a:t>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mim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optar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ganhar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e </a:t>
            </a:r>
            <a:r>
              <a:rPr lang="en-US" dirty="0" err="1"/>
              <a:t>aproveitar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as </a:t>
            </a:r>
            <a:r>
              <a:rPr lang="en-US" dirty="0" err="1"/>
              <a:t>coisas</a:t>
            </a:r>
            <a:r>
              <a:rPr lang="en-US" dirty="0"/>
              <a:t> boas da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enquanto</a:t>
            </a:r>
            <a:r>
              <a:rPr lang="en-US" dirty="0"/>
              <a:t> a tempo!</a:t>
            </a:r>
          </a:p>
          <a:p>
            <a:pPr lvl="1"/>
            <a:r>
              <a:rPr lang="en-US" i="1" dirty="0" err="1"/>
              <a:t>Tudo</a:t>
            </a:r>
            <a:r>
              <a:rPr lang="en-US" i="1" dirty="0"/>
              <a:t> é </a:t>
            </a:r>
            <a:r>
              <a:rPr lang="en-US" i="1" dirty="0" err="1"/>
              <a:t>vaidade</a:t>
            </a:r>
            <a:r>
              <a:rPr lang="en-US" i="1" dirty="0"/>
              <a:t>…é, </a:t>
            </a:r>
            <a:r>
              <a:rPr lang="en-US" i="1" dirty="0" err="1"/>
              <a:t>aprendi</a:t>
            </a:r>
            <a:r>
              <a:rPr lang="en-US" i="1" dirty="0"/>
              <a:t> com </a:t>
            </a:r>
            <a:r>
              <a:rPr lang="en-US" i="1" dirty="0" err="1"/>
              <a:t>autor</a:t>
            </a:r>
            <a:r>
              <a:rPr lang="en-US" i="1" dirty="0"/>
              <a:t> dos </a:t>
            </a:r>
            <a:r>
              <a:rPr lang="en-US" i="1" dirty="0" err="1"/>
              <a:t>Eclesiastes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53525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357190"/>
            <a:ext cx="9001156" cy="714356"/>
          </a:xfrm>
        </p:spPr>
        <p:txBody>
          <a:bodyPr/>
          <a:lstStyle/>
          <a:p>
            <a:r>
              <a:rPr lang="en-US" dirty="0"/>
              <a:t>Boas </a:t>
            </a:r>
            <a:r>
              <a:rPr lang="en-US" dirty="0" err="1"/>
              <a:t>práticas</a:t>
            </a:r>
            <a:r>
              <a:rPr lang="en-US" dirty="0"/>
              <a:t> (</a:t>
            </a:r>
            <a:r>
              <a:rPr lang="en-US" dirty="0" err="1"/>
              <a:t>Segurança</a:t>
            </a:r>
            <a:r>
              <a:rPr lang="en-US" dirty="0"/>
              <a:t>)</a:t>
            </a:r>
            <a:endParaRPr lang="pt-B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89523"/>
            <a:ext cx="2952328" cy="3478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00490"/>
            <a:ext cx="460851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491215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360558" y="2053255"/>
            <a:ext cx="3790528" cy="1060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"/>
            </a:scene3d>
            <a:sp3d extrusionH="88900" contourW="2540">
              <a:contourClr>
                <a:srgbClr val="F4A234"/>
              </a:contourClr>
            </a:sp3d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–"/>
              <a:defRPr sz="24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•"/>
              <a:defRPr sz="20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–"/>
              <a:defRPr sz="16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•"/>
              <a:defRPr sz="16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Demo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22" y="1318202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11865" y="5128202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Por Diego Nogare</a:t>
            </a:r>
          </a:p>
          <a:p>
            <a:r>
              <a:rPr lang="pt-BR" b="1" dirty="0"/>
              <a:t>Sim, copiei!</a:t>
            </a:r>
          </a:p>
        </p:txBody>
      </p:sp>
    </p:spTree>
    <p:extLst>
      <p:ext uri="{BB962C8B-B14F-4D97-AF65-F5344CB8AC3E}">
        <p14:creationId xmlns:p14="http://schemas.microsoft.com/office/powerpoint/2010/main" val="904703021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263281" y="2053255"/>
            <a:ext cx="8695893" cy="1060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"/>
            </a:scene3d>
            <a:sp3d extrusionH="88900" contourW="2540">
              <a:contourClr>
                <a:srgbClr val="F4A234"/>
              </a:contourClr>
            </a:sp3d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–"/>
              <a:defRPr sz="24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•"/>
              <a:defRPr sz="20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–"/>
              <a:defRPr sz="16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•"/>
              <a:defRPr sz="1600" b="0" i="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600" i="0" dirty="0">
                <a:solidFill>
                  <a:schemeClr val="tx1"/>
                </a:solidFill>
                <a:effectLst/>
                <a:latin typeface="+mn-lt"/>
              </a:rPr>
              <a:t>http://www.univem.edu.br</a:t>
            </a:r>
          </a:p>
        </p:txBody>
      </p:sp>
    </p:spTree>
    <p:extLst>
      <p:ext uri="{BB962C8B-B14F-4D97-AF65-F5344CB8AC3E}">
        <p14:creationId xmlns:p14="http://schemas.microsoft.com/office/powerpoint/2010/main" val="4280387105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127913" y="5695720"/>
            <a:ext cx="2016087" cy="107965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2" descr="People Chat buddies 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241937"/>
            <a:ext cx="3911102" cy="258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5"/>
          <p:cNvSpPr txBox="1"/>
          <p:nvPr/>
        </p:nvSpPr>
        <p:spPr>
          <a:xfrm>
            <a:off x="4148080" y="4927722"/>
            <a:ext cx="107199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>
              <a:defRPr/>
            </a:pPr>
            <a:r>
              <a:rPr lang="pt-BR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328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/>
              <a:t>Obrigado!</a:t>
            </a:r>
          </a:p>
        </p:txBody>
      </p:sp>
      <p:sp>
        <p:nvSpPr>
          <p:cNvPr id="13" name="AutoShape 41"/>
          <p:cNvSpPr>
            <a:spLocks noChangeArrowheads="1"/>
          </p:cNvSpPr>
          <p:nvPr/>
        </p:nvSpPr>
        <p:spPr bwMode="auto">
          <a:xfrm>
            <a:off x="305403" y="1742594"/>
            <a:ext cx="8509161" cy="2437235"/>
          </a:xfrm>
          <a:prstGeom prst="roundRect">
            <a:avLst>
              <a:gd name="adj" fmla="val 16667"/>
            </a:avLst>
          </a:prstGeom>
          <a:solidFill>
            <a:srgbClr val="F6F7EB"/>
          </a:solidFill>
          <a:ln w="9525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AFAFA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"</a:t>
            </a:r>
            <a:r>
              <a:rPr lang="pt-BR" dirty="0" err="1">
                <a:solidFill>
                  <a:srgbClr val="171717"/>
                </a:solidFill>
                <a:latin typeface="Consolas" panose="020B0609020204030204" pitchFamily="49" charset="0"/>
              </a:rPr>
              <a:t>About</a:t>
            </a:r>
            <a:r>
              <a:rPr lang="pt-BR" dirty="0">
                <a:solidFill>
                  <a:srgbClr val="171717"/>
                </a:solidFill>
                <a:latin typeface="Consolas" panose="020B0609020204030204" pitchFamily="49" charset="0"/>
              </a:rPr>
              <a:t> me:" </a:t>
            </a:r>
          </a:p>
          <a:p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FROM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VALUES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'Fabiano Neves Amorim'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'SQL Server MVP'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'fabiano_amorim@bol.com.br | @</a:t>
            </a:r>
            <a:r>
              <a:rPr lang="pt-BR" dirty="0" err="1">
                <a:solidFill>
                  <a:srgbClr val="FF0000"/>
                </a:solidFill>
                <a:latin typeface="Consolas" panose="020B0609020204030204" pitchFamily="49" charset="0"/>
              </a:rPr>
              <a:t>mcflyamorim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'Database consultant – Pythian(Love your data)'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en-US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</a:rPr>
              <a:t>'https://www.facebook.com/fabiano.nevesamorim'</a:t>
            </a:r>
            <a:r>
              <a:rPr lang="pt-BR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pt-BR" strike="sngStrike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pt-BR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'https://www.orkut.com/mcflyamorim'</a:t>
            </a:r>
            <a:r>
              <a:rPr lang="pt-BR" strike="sngStrike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endParaRPr lang="pt-BR" strike="sngStrike" dirty="0">
              <a:solidFill>
                <a:srgbClr val="171717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'http://blogfabiano.com'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 Tab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171717"/>
                </a:solidFill>
                <a:latin typeface="Consolas" panose="020B0609020204030204" pitchFamily="49" charset="0"/>
              </a:rPr>
              <a:t>"About me:"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7275247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74947"/>
      </a:dk2>
      <a:lt2>
        <a:srgbClr val="EEECE1"/>
      </a:lt2>
      <a:accent1>
        <a:srgbClr val="163764"/>
      </a:accent1>
      <a:accent2>
        <a:srgbClr val="75982F"/>
      </a:accent2>
      <a:accent3>
        <a:srgbClr val="16223C"/>
      </a:accent3>
      <a:accent4>
        <a:srgbClr val="B18126"/>
      </a:accent4>
      <a:accent5>
        <a:srgbClr val="00517C"/>
      </a:accent5>
      <a:accent6>
        <a:srgbClr val="F79646"/>
      </a:accent6>
      <a:hlink>
        <a:srgbClr val="75982F"/>
      </a:hlink>
      <a:folHlink>
        <a:srgbClr val="7598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1267</Words>
  <Application>Microsoft Office PowerPoint</Application>
  <PresentationFormat>On-screen Show (4:3)</PresentationFormat>
  <Paragraphs>229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Calibri</vt:lpstr>
      <vt:lpstr>Calibri Light</vt:lpstr>
      <vt:lpstr>Consolas</vt:lpstr>
      <vt:lpstr>Euphemia</vt:lpstr>
      <vt:lpstr>Lucida Console</vt:lpstr>
      <vt:lpstr>Segoe UI</vt:lpstr>
      <vt:lpstr>Wingdings</vt:lpstr>
      <vt:lpstr>Office Theme</vt:lpstr>
      <vt:lpstr>Custom Design</vt:lpstr>
      <vt:lpstr>PowerPoint Presentation</vt:lpstr>
      <vt:lpstr>Quem sou eu…</vt:lpstr>
      <vt:lpstr>Aviso…</vt:lpstr>
      <vt:lpstr>Agenda</vt:lpstr>
      <vt:lpstr>O que DBA/Desenvolvedor SQL faz?</vt:lpstr>
      <vt:lpstr>Perguntas clássicas em entrevistas pra DBA</vt:lpstr>
      <vt:lpstr>DBA “Senior” depois de contratado</vt:lpstr>
      <vt:lpstr>E tem demanda pra DBA/BI/DEV?</vt:lpstr>
      <vt:lpstr>E tem demanda pra DBA/BI/DEV?</vt:lpstr>
      <vt:lpstr>DBA multi plataforma ?</vt:lpstr>
      <vt:lpstr>Inglês</vt:lpstr>
      <vt:lpstr>Aprender Inglês? Pra que?</vt:lpstr>
      <vt:lpstr>Você sabe inglês? </vt:lpstr>
      <vt:lpstr>Overview Certificações Microsoft</vt:lpstr>
      <vt:lpstr>Overview Certificações Microsoft</vt:lpstr>
      <vt:lpstr>Overview Certificações Microsoft</vt:lpstr>
      <vt:lpstr>Certificações VS Experiência</vt:lpstr>
      <vt:lpstr>FOCO (especialista em algo)</vt:lpstr>
      <vt:lpstr>Consultoria</vt:lpstr>
      <vt:lpstr>Comunidade</vt:lpstr>
      <vt:lpstr>Entender o negócio</vt:lpstr>
      <vt:lpstr>Curriculum</vt:lpstr>
      <vt:lpstr>Negociação</vt:lpstr>
      <vt:lpstr>Boas práticas (Comentários)</vt:lpstr>
      <vt:lpstr>Boas práticas (mentes brilhantes)</vt:lpstr>
      <vt:lpstr>Boas práticas (mentes brilhantes)</vt:lpstr>
      <vt:lpstr>Boas práticas (mentes brilhantes)</vt:lpstr>
      <vt:lpstr>Boas práticas (mentes brilhantes)</vt:lpstr>
      <vt:lpstr>Boas práticas (falta de Lógica)</vt:lpstr>
      <vt:lpstr>Seja organizado, seja diferenciado</vt:lpstr>
      <vt:lpstr>Faça direito…</vt:lpstr>
      <vt:lpstr>Porque o mundo do bussines é chato? </vt:lpstr>
      <vt:lpstr>PowerPoint Presentation</vt:lpstr>
      <vt:lpstr>A Vida não da mole não!</vt:lpstr>
      <vt:lpstr>Porque o mundo do bussines é chato?</vt:lpstr>
      <vt:lpstr>Porque o mundo do bussines é chato?</vt:lpstr>
      <vt:lpstr>ultimas Dicas…</vt:lpstr>
      <vt:lpstr>Minha lista publica ;P</vt:lpstr>
      <vt:lpstr>Conquistando o sucesso!</vt:lpstr>
      <vt:lpstr>Boas práticas (Segurança)</vt:lpstr>
      <vt:lpstr>PowerPoint Presentation</vt:lpstr>
      <vt:lpstr>PowerPoint Presentation</vt:lpstr>
      <vt:lpstr>Obrigado!</vt:lpstr>
    </vt:vector>
  </TitlesOfParts>
  <Company>Revealed Design,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Carla Hamilton</dc:creator>
  <cp:lastModifiedBy>Fabiano</cp:lastModifiedBy>
  <cp:revision>229</cp:revision>
  <dcterms:created xsi:type="dcterms:W3CDTF">2011-08-19T20:30:49Z</dcterms:created>
  <dcterms:modified xsi:type="dcterms:W3CDTF">2016-09-13T22:08:35Z</dcterms:modified>
</cp:coreProperties>
</file>